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Default Extension="bin" ContentType="application/vnd.openxmlformats-officedocument.oleObject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7" r:id="rId12"/>
    <p:sldId id="268" r:id="rId13"/>
    <p:sldId id="266" r:id="rId14"/>
    <p:sldId id="269" r:id="rId15"/>
    <p:sldId id="270" r:id="rId16"/>
    <p:sldId id="271" r:id="rId17"/>
    <p:sldId id="272" r:id="rId18"/>
    <p:sldId id="273" r:id="rId19"/>
    <p:sldId id="274" r:id="rId20"/>
    <p:sldId id="276" r:id="rId21"/>
    <p:sldId id="277" r:id="rId22"/>
    <p:sldId id="275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44" d="100"/>
          <a:sy n="44" d="100"/>
        </p:scale>
        <p:origin x="-108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image" Target="../media/image4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7.wmf"/><Relationship Id="rId1" Type="http://schemas.openxmlformats.org/officeDocument/2006/relationships/image" Target="../media/image6.wmf"/><Relationship Id="rId4" Type="http://schemas.openxmlformats.org/officeDocument/2006/relationships/image" Target="../media/image9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image" Target="../media/image12.wmf"/><Relationship Id="rId1" Type="http://schemas.openxmlformats.org/officeDocument/2006/relationships/image" Target="../media/image11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6.wmf"/><Relationship Id="rId2" Type="http://schemas.openxmlformats.org/officeDocument/2006/relationships/image" Target="../media/image15.wmf"/><Relationship Id="rId1" Type="http://schemas.openxmlformats.org/officeDocument/2006/relationships/image" Target="../media/image14.wmf"/><Relationship Id="rId5" Type="http://schemas.openxmlformats.org/officeDocument/2006/relationships/image" Target="../media/image18.wmf"/><Relationship Id="rId4" Type="http://schemas.openxmlformats.org/officeDocument/2006/relationships/image" Target="../media/image17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B7D7E2-E795-43A1-A9C4-174E4CFD60AA}" type="datetimeFigureOut">
              <a:rPr lang="ru-RU" smtClean="0"/>
              <a:t>27.04.2022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2759A-0817-42F5-BB53-956F64FDE6C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B7D7E2-E795-43A1-A9C4-174E4CFD60AA}" type="datetimeFigureOut">
              <a:rPr lang="ru-RU" smtClean="0"/>
              <a:t>27.04.2022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2759A-0817-42F5-BB53-956F64FDE6C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B7D7E2-E795-43A1-A9C4-174E4CFD60AA}" type="datetimeFigureOut">
              <a:rPr lang="ru-RU" smtClean="0"/>
              <a:t>27.04.2022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2759A-0817-42F5-BB53-956F64FDE6C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B7D7E2-E795-43A1-A9C4-174E4CFD60AA}" type="datetimeFigureOut">
              <a:rPr lang="ru-RU" smtClean="0"/>
              <a:t>27.04.2022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2759A-0817-42F5-BB53-956F64FDE6C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B7D7E2-E795-43A1-A9C4-174E4CFD60AA}" type="datetimeFigureOut">
              <a:rPr lang="ru-RU" smtClean="0"/>
              <a:t>27.04.2022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2759A-0817-42F5-BB53-956F64FDE6C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B7D7E2-E795-43A1-A9C4-174E4CFD60AA}" type="datetimeFigureOut">
              <a:rPr lang="ru-RU" smtClean="0"/>
              <a:t>27.04.2022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2759A-0817-42F5-BB53-956F64FDE6C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B7D7E2-E795-43A1-A9C4-174E4CFD60AA}" type="datetimeFigureOut">
              <a:rPr lang="ru-RU" smtClean="0"/>
              <a:t>27.04.2022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2759A-0817-42F5-BB53-956F64FDE6C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B7D7E2-E795-43A1-A9C4-174E4CFD60AA}" type="datetimeFigureOut">
              <a:rPr lang="ru-RU" smtClean="0"/>
              <a:t>27.04.2022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2759A-0817-42F5-BB53-956F64FDE6C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B7D7E2-E795-43A1-A9C4-174E4CFD60AA}" type="datetimeFigureOut">
              <a:rPr lang="ru-RU" smtClean="0"/>
              <a:t>27.04.2022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2759A-0817-42F5-BB53-956F64FDE6C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B7D7E2-E795-43A1-A9C4-174E4CFD60AA}" type="datetimeFigureOut">
              <a:rPr lang="ru-RU" smtClean="0"/>
              <a:t>27.04.2022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2759A-0817-42F5-BB53-956F64FDE6C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B7D7E2-E795-43A1-A9C4-174E4CFD60AA}" type="datetimeFigureOut">
              <a:rPr lang="ru-RU" smtClean="0"/>
              <a:t>27.04.2022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2759A-0817-42F5-BB53-956F64FDE6C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B7D7E2-E795-43A1-A9C4-174E4CFD60AA}" type="datetimeFigureOut">
              <a:rPr lang="ru-RU" smtClean="0"/>
              <a:t>27.04.2022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42759A-0817-42F5-BB53-956F64FDE6C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oleObject" Target="../embeddings/oleObject3.bin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7.bin"/><Relationship Id="rId5" Type="http://schemas.openxmlformats.org/officeDocument/2006/relationships/oleObject" Target="../embeddings/oleObject6.bin"/><Relationship Id="rId4" Type="http://schemas.openxmlformats.org/officeDocument/2006/relationships/oleObject" Target="../embeddings/oleObject5.bin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5" Type="http://schemas.openxmlformats.org/officeDocument/2006/relationships/oleObject" Target="../embeddings/oleObject10.bin"/><Relationship Id="rId4" Type="http://schemas.openxmlformats.org/officeDocument/2006/relationships/oleObject" Target="../embeddings/oleObject9.bin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.bin"/><Relationship Id="rId7" Type="http://schemas.openxmlformats.org/officeDocument/2006/relationships/oleObject" Target="../embeddings/oleObject1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14.bin"/><Relationship Id="rId5" Type="http://schemas.openxmlformats.org/officeDocument/2006/relationships/oleObject" Target="../embeddings/oleObject13.bin"/><Relationship Id="rId4" Type="http://schemas.openxmlformats.org/officeDocument/2006/relationships/oleObject" Target="../embeddings/oleObject12.bin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Rectangle 1"/>
          <p:cNvSpPr>
            <a:spLocks noChangeArrowheads="1"/>
          </p:cNvSpPr>
          <p:nvPr/>
        </p:nvSpPr>
        <p:spPr bwMode="auto">
          <a:xfrm>
            <a:off x="0" y="0"/>
            <a:ext cx="9144000" cy="48320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917575" algn="l"/>
              </a:tabLst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Лекция 6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917575" algn="l"/>
              </a:tabLst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Технология ремонта трансформаторов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917575" algn="l"/>
              </a:tabLst>
            </a:pPr>
            <a:r>
              <a:rPr kumimoji="0" lang="ru-RU" sz="280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Содержание:</a:t>
            </a:r>
            <a:endParaRPr kumimoji="0" lang="ru-RU" sz="28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  <a:tab pos="917575" algn="l"/>
              </a:tabLst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Основные неисправности трансформаторов.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  <a:tab pos="917575" algn="l"/>
              </a:tabLst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Текущий и  капитальный ремонт трансформаторов. Схема технологического процесса ремонта трансформаторов.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  <a:tab pos="917575" algn="l"/>
              </a:tabLst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Разборка трансформаторов.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  <a:tab pos="917575" algn="l"/>
              </a:tabLst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Ремонт обмоток трансформаторов, пропитка и сушка обмоток, ремонт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магнитопровода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  <a:tab pos="917575" algn="l"/>
              </a:tabLst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Испытания трансформаторов.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1"/>
          <p:cNvSpPr>
            <a:spLocks noChangeArrowheads="1"/>
          </p:cNvSpPr>
          <p:nvPr/>
        </p:nvSpPr>
        <p:spPr bwMode="auto">
          <a:xfrm>
            <a:off x="0" y="0"/>
            <a:ext cx="9144000" cy="6370975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При капитальном ремонте выполняются следующие работы:  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предремонтный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осмотр и проверку состояния трансформатора;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разборку трансформатора;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слив масла из бака; 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очистку крышки бака и расширителя от осадков и грязи;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разборку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выемной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части, снятие обмоток с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магнитопровода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;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размотку неисправных катушек, очистку проводов от старой изоляции,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переизолирование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главной изоляции;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сборку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выемной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части;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запрессовку обмоток, пайку схемы и изолировку выводных концов; 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смену отводов и проверку их крепления;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ремонт бака, расширителя, арматуры и т.д.;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сборку трансформатора, в том числе заполнение его маслом и уплотнение мест соединения.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322263" y="333375"/>
            <a:ext cx="8821737" cy="1582738"/>
          </a:xfrm>
        </p:spPr>
        <p:txBody>
          <a:bodyPr/>
          <a:lstStyle/>
          <a:p>
            <a:pPr marL="0" indent="342900" eaLnBrk="1" hangingPunct="1">
              <a:spcBef>
                <a:spcPct val="0"/>
              </a:spcBef>
              <a:buFontTx/>
              <a:buNone/>
            </a:pPr>
            <a:r>
              <a:rPr lang="ru-RU" sz="2400" smtClean="0">
                <a:latin typeface="Times New Roman" pitchFamily="18" charset="0"/>
              </a:rPr>
              <a:t>Первый капитальный ремонт осуществляют не позже чем через 6 лет после ввода в эксплуатацию, а последующие - по мере необходимости в зависимости от результатов измерений и состояния трансформатора (2-8 лет).</a:t>
            </a:r>
          </a:p>
        </p:txBody>
      </p:sp>
      <p:sp>
        <p:nvSpPr>
          <p:cNvPr id="11268" name="Заголовок 1"/>
          <p:cNvSpPr>
            <a:spLocks/>
          </p:cNvSpPr>
          <p:nvPr/>
        </p:nvSpPr>
        <p:spPr bwMode="auto">
          <a:xfrm>
            <a:off x="250825" y="2133600"/>
            <a:ext cx="8713788" cy="79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ct val="80000"/>
              </a:lnSpc>
            </a:pPr>
            <a:r>
              <a:rPr lang="ru-RU" sz="2400" b="1">
                <a:latin typeface="Times New Roman" pitchFamily="18" charset="0"/>
              </a:rPr>
              <a:t>3. Схема технологического процесса ремонта силовых </a:t>
            </a:r>
            <a:br>
              <a:rPr lang="ru-RU" sz="2400" b="1">
                <a:latin typeface="Times New Roman" pitchFamily="18" charset="0"/>
              </a:rPr>
            </a:br>
            <a:r>
              <a:rPr lang="ru-RU" sz="2400" b="1">
                <a:latin typeface="Times New Roman" pitchFamily="18" charset="0"/>
              </a:rPr>
              <a:t>трансформаторов</a:t>
            </a:r>
            <a:r>
              <a:rPr lang="ru-RU" sz="4400">
                <a:latin typeface="Calibri" pitchFamily="34" charset="0"/>
              </a:rPr>
              <a:t> </a:t>
            </a:r>
          </a:p>
        </p:txBody>
      </p:sp>
      <p:sp>
        <p:nvSpPr>
          <p:cNvPr id="11271" name="Rectangle 7"/>
          <p:cNvSpPr>
            <a:spLocks noChangeArrowheads="1"/>
          </p:cNvSpPr>
          <p:nvPr/>
        </p:nvSpPr>
        <p:spPr bwMode="auto">
          <a:xfrm>
            <a:off x="3492500" y="3141663"/>
            <a:ext cx="2159000" cy="865187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/>
              <a:t>Приемка </a:t>
            </a:r>
          </a:p>
          <a:p>
            <a:pPr algn="ctr"/>
            <a:r>
              <a:rPr lang="ru-RU"/>
              <a:t>трансформатора в</a:t>
            </a:r>
          </a:p>
          <a:p>
            <a:pPr algn="ctr"/>
            <a:r>
              <a:rPr lang="ru-RU"/>
              <a:t>ремонт</a:t>
            </a:r>
          </a:p>
        </p:txBody>
      </p:sp>
      <p:sp>
        <p:nvSpPr>
          <p:cNvPr id="11272" name="Rectangle 8"/>
          <p:cNvSpPr>
            <a:spLocks noChangeArrowheads="1"/>
          </p:cNvSpPr>
          <p:nvPr/>
        </p:nvSpPr>
        <p:spPr bwMode="auto">
          <a:xfrm>
            <a:off x="6084888" y="4221163"/>
            <a:ext cx="2159000" cy="574675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/>
              <a:t>Предварительные</a:t>
            </a:r>
          </a:p>
          <a:p>
            <a:pPr algn="ctr"/>
            <a:r>
              <a:rPr lang="ru-RU"/>
              <a:t>испытания</a:t>
            </a:r>
          </a:p>
        </p:txBody>
      </p:sp>
      <p:sp>
        <p:nvSpPr>
          <p:cNvPr id="11273" name="Rectangle 9"/>
          <p:cNvSpPr>
            <a:spLocks noChangeArrowheads="1"/>
          </p:cNvSpPr>
          <p:nvPr/>
        </p:nvSpPr>
        <p:spPr bwMode="auto">
          <a:xfrm>
            <a:off x="900113" y="4221163"/>
            <a:ext cx="2159000" cy="574675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>
                <a:latin typeface="Times New Roman" pitchFamily="18" charset="0"/>
              </a:rPr>
              <a:t>Проверка</a:t>
            </a:r>
          </a:p>
          <a:p>
            <a:pPr algn="ctr"/>
            <a:r>
              <a:rPr lang="ru-RU">
                <a:latin typeface="Times New Roman" pitchFamily="18" charset="0"/>
              </a:rPr>
              <a:t>комплектности</a:t>
            </a:r>
          </a:p>
        </p:txBody>
      </p:sp>
      <p:sp>
        <p:nvSpPr>
          <p:cNvPr id="11276" name="Freeform 12"/>
          <p:cNvSpPr>
            <a:spLocks/>
          </p:cNvSpPr>
          <p:nvPr/>
        </p:nvSpPr>
        <p:spPr bwMode="auto">
          <a:xfrm>
            <a:off x="1979613" y="3573463"/>
            <a:ext cx="1512887" cy="647700"/>
          </a:xfrm>
          <a:custGeom>
            <a:avLst/>
            <a:gdLst/>
            <a:ahLst/>
            <a:cxnLst>
              <a:cxn ang="0">
                <a:pos x="0" y="499"/>
              </a:cxn>
              <a:cxn ang="0">
                <a:pos x="0" y="0"/>
              </a:cxn>
              <a:cxn ang="0">
                <a:pos x="998" y="0"/>
              </a:cxn>
            </a:cxnLst>
            <a:rect l="0" t="0" r="r" b="b"/>
            <a:pathLst>
              <a:path w="998" h="499">
                <a:moveTo>
                  <a:pt x="0" y="499"/>
                </a:moveTo>
                <a:lnTo>
                  <a:pt x="0" y="0"/>
                </a:lnTo>
                <a:lnTo>
                  <a:pt x="998" y="0"/>
                </a:lnTo>
              </a:path>
            </a:pathLst>
          </a:cu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1277" name="Freeform 13"/>
          <p:cNvSpPr>
            <a:spLocks/>
          </p:cNvSpPr>
          <p:nvPr/>
        </p:nvSpPr>
        <p:spPr bwMode="auto">
          <a:xfrm flipH="1">
            <a:off x="5651500" y="3573463"/>
            <a:ext cx="1512888" cy="647700"/>
          </a:xfrm>
          <a:custGeom>
            <a:avLst/>
            <a:gdLst/>
            <a:ahLst/>
            <a:cxnLst>
              <a:cxn ang="0">
                <a:pos x="0" y="499"/>
              </a:cxn>
              <a:cxn ang="0">
                <a:pos x="0" y="0"/>
              </a:cxn>
              <a:cxn ang="0">
                <a:pos x="998" y="0"/>
              </a:cxn>
            </a:cxnLst>
            <a:rect l="0" t="0" r="r" b="b"/>
            <a:pathLst>
              <a:path w="998" h="499">
                <a:moveTo>
                  <a:pt x="0" y="499"/>
                </a:moveTo>
                <a:lnTo>
                  <a:pt x="0" y="0"/>
                </a:lnTo>
                <a:lnTo>
                  <a:pt x="998" y="0"/>
                </a:lnTo>
              </a:path>
            </a:pathLst>
          </a:cu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1278" name="Rectangle 14"/>
          <p:cNvSpPr>
            <a:spLocks noChangeArrowheads="1"/>
          </p:cNvSpPr>
          <p:nvPr/>
        </p:nvSpPr>
        <p:spPr bwMode="auto">
          <a:xfrm>
            <a:off x="3492500" y="4652963"/>
            <a:ext cx="2159000" cy="574675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/>
              <a:t>Разборка</a:t>
            </a:r>
          </a:p>
          <a:p>
            <a:pPr algn="ctr"/>
            <a:r>
              <a:rPr lang="ru-RU"/>
              <a:t>трансформатора</a:t>
            </a:r>
          </a:p>
        </p:txBody>
      </p:sp>
      <p:sp>
        <p:nvSpPr>
          <p:cNvPr id="11279" name="Line 15"/>
          <p:cNvSpPr>
            <a:spLocks noChangeShapeType="1"/>
          </p:cNvSpPr>
          <p:nvPr/>
        </p:nvSpPr>
        <p:spPr bwMode="auto">
          <a:xfrm flipV="1">
            <a:off x="4532313" y="4005263"/>
            <a:ext cx="0" cy="6477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1282" name="Rectangle 18"/>
          <p:cNvSpPr>
            <a:spLocks noChangeArrowheads="1"/>
          </p:cNvSpPr>
          <p:nvPr/>
        </p:nvSpPr>
        <p:spPr bwMode="auto">
          <a:xfrm>
            <a:off x="6011863" y="5373688"/>
            <a:ext cx="2159000" cy="574675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/>
              <a:t>Ремонт бака</a:t>
            </a:r>
          </a:p>
          <a:p>
            <a:pPr algn="ctr"/>
            <a:r>
              <a:rPr lang="ru-RU"/>
              <a:t>трансформатора</a:t>
            </a:r>
          </a:p>
        </p:txBody>
      </p:sp>
      <p:sp>
        <p:nvSpPr>
          <p:cNvPr id="11283" name="Rectangle 19"/>
          <p:cNvSpPr>
            <a:spLocks noChangeArrowheads="1"/>
          </p:cNvSpPr>
          <p:nvPr/>
        </p:nvSpPr>
        <p:spPr bwMode="auto">
          <a:xfrm>
            <a:off x="3492500" y="5373688"/>
            <a:ext cx="2159000" cy="574675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/>
              <a:t>Ремонт выемной</a:t>
            </a:r>
          </a:p>
          <a:p>
            <a:pPr algn="ctr"/>
            <a:r>
              <a:rPr lang="ru-RU"/>
              <a:t>части</a:t>
            </a:r>
          </a:p>
        </p:txBody>
      </p:sp>
      <p:sp>
        <p:nvSpPr>
          <p:cNvPr id="11285" name="Rectangle 21"/>
          <p:cNvSpPr>
            <a:spLocks noChangeArrowheads="1"/>
          </p:cNvSpPr>
          <p:nvPr/>
        </p:nvSpPr>
        <p:spPr bwMode="auto">
          <a:xfrm>
            <a:off x="1042988" y="5229225"/>
            <a:ext cx="2159000" cy="863600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/>
              <a:t>Ремонт крышки </a:t>
            </a:r>
          </a:p>
          <a:p>
            <a:pPr algn="ctr"/>
            <a:r>
              <a:rPr lang="ru-RU"/>
              <a:t>трансформатора и</a:t>
            </a:r>
          </a:p>
          <a:p>
            <a:pPr algn="ctr"/>
            <a:r>
              <a:rPr lang="ru-RU"/>
              <a:t>её арматуры</a:t>
            </a:r>
          </a:p>
        </p:txBody>
      </p:sp>
      <p:sp>
        <p:nvSpPr>
          <p:cNvPr id="11286" name="Line 22"/>
          <p:cNvSpPr>
            <a:spLocks noChangeShapeType="1"/>
          </p:cNvSpPr>
          <p:nvPr/>
        </p:nvSpPr>
        <p:spPr bwMode="auto">
          <a:xfrm>
            <a:off x="3203575" y="5661025"/>
            <a:ext cx="288925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1287" name="Freeform 23"/>
          <p:cNvSpPr>
            <a:spLocks/>
          </p:cNvSpPr>
          <p:nvPr/>
        </p:nvSpPr>
        <p:spPr bwMode="auto">
          <a:xfrm>
            <a:off x="5651500" y="4941888"/>
            <a:ext cx="1441450" cy="43180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908" y="0"/>
              </a:cxn>
              <a:cxn ang="0">
                <a:pos x="908" y="272"/>
              </a:cxn>
            </a:cxnLst>
            <a:rect l="0" t="0" r="r" b="b"/>
            <a:pathLst>
              <a:path w="908" h="272">
                <a:moveTo>
                  <a:pt x="0" y="0"/>
                </a:moveTo>
                <a:lnTo>
                  <a:pt x="908" y="0"/>
                </a:lnTo>
                <a:lnTo>
                  <a:pt x="908" y="272"/>
                </a:lnTo>
              </a:path>
            </a:pathLst>
          </a:cu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1289" name="Freeform 25"/>
          <p:cNvSpPr>
            <a:spLocks/>
          </p:cNvSpPr>
          <p:nvPr/>
        </p:nvSpPr>
        <p:spPr bwMode="auto">
          <a:xfrm>
            <a:off x="755650" y="5661025"/>
            <a:ext cx="287338" cy="1081088"/>
          </a:xfrm>
          <a:custGeom>
            <a:avLst/>
            <a:gdLst/>
            <a:ahLst/>
            <a:cxnLst>
              <a:cxn ang="0">
                <a:pos x="181" y="0"/>
              </a:cxn>
              <a:cxn ang="0">
                <a:pos x="0" y="0"/>
              </a:cxn>
              <a:cxn ang="0">
                <a:pos x="0" y="681"/>
              </a:cxn>
            </a:cxnLst>
            <a:rect l="0" t="0" r="r" b="b"/>
            <a:pathLst>
              <a:path w="181" h="681">
                <a:moveTo>
                  <a:pt x="181" y="0"/>
                </a:moveTo>
                <a:lnTo>
                  <a:pt x="0" y="0"/>
                </a:lnTo>
                <a:lnTo>
                  <a:pt x="0" y="681"/>
                </a:lnTo>
              </a:path>
            </a:pathLst>
          </a:cu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1291" name="Line 27"/>
          <p:cNvSpPr>
            <a:spLocks noChangeShapeType="1"/>
          </p:cNvSpPr>
          <p:nvPr/>
        </p:nvSpPr>
        <p:spPr bwMode="auto">
          <a:xfrm>
            <a:off x="3708400" y="5949950"/>
            <a:ext cx="0" cy="719138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1292" name="Line 28"/>
          <p:cNvSpPr>
            <a:spLocks noChangeShapeType="1"/>
          </p:cNvSpPr>
          <p:nvPr/>
        </p:nvSpPr>
        <p:spPr bwMode="auto">
          <a:xfrm>
            <a:off x="5292725" y="5949950"/>
            <a:ext cx="0" cy="719138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1293" name="Freeform 29"/>
          <p:cNvSpPr>
            <a:spLocks/>
          </p:cNvSpPr>
          <p:nvPr/>
        </p:nvSpPr>
        <p:spPr bwMode="auto">
          <a:xfrm>
            <a:off x="8172450" y="5661025"/>
            <a:ext cx="431800" cy="1081088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272" y="0"/>
              </a:cxn>
              <a:cxn ang="0">
                <a:pos x="272" y="681"/>
              </a:cxn>
            </a:cxnLst>
            <a:rect l="0" t="0" r="r" b="b"/>
            <a:pathLst>
              <a:path w="272" h="681">
                <a:moveTo>
                  <a:pt x="0" y="0"/>
                </a:moveTo>
                <a:lnTo>
                  <a:pt x="272" y="0"/>
                </a:lnTo>
                <a:lnTo>
                  <a:pt x="272" y="681"/>
                </a:lnTo>
              </a:path>
            </a:pathLst>
          </a:cu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1294" name="Line 30"/>
          <p:cNvSpPr>
            <a:spLocks noChangeShapeType="1"/>
          </p:cNvSpPr>
          <p:nvPr/>
        </p:nvSpPr>
        <p:spPr bwMode="auto">
          <a:xfrm>
            <a:off x="4572000" y="5229225"/>
            <a:ext cx="0" cy="144463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4"/>
          <p:cNvGrpSpPr>
            <a:grpSpLocks/>
          </p:cNvGrpSpPr>
          <p:nvPr/>
        </p:nvGrpSpPr>
        <p:grpSpPr bwMode="auto">
          <a:xfrm>
            <a:off x="323850" y="115888"/>
            <a:ext cx="8642350" cy="5864225"/>
            <a:chOff x="158" y="73"/>
            <a:chExt cx="5444" cy="3694"/>
          </a:xfrm>
        </p:grpSpPr>
        <p:sp>
          <p:nvSpPr>
            <p:cNvPr id="12293" name="Rectangle 5"/>
            <p:cNvSpPr>
              <a:spLocks noChangeArrowheads="1"/>
            </p:cNvSpPr>
            <p:nvPr/>
          </p:nvSpPr>
          <p:spPr bwMode="auto">
            <a:xfrm>
              <a:off x="1202" y="346"/>
              <a:ext cx="1406" cy="408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ru-RU"/>
                <a:t>Ремонт сердечника </a:t>
              </a:r>
            </a:p>
            <a:p>
              <a:pPr algn="ctr"/>
              <a:r>
                <a:rPr lang="ru-RU"/>
                <a:t>трансформатора</a:t>
              </a:r>
            </a:p>
          </p:txBody>
        </p:sp>
        <p:sp>
          <p:nvSpPr>
            <p:cNvPr id="12294" name="Rectangle 6"/>
            <p:cNvSpPr>
              <a:spLocks noChangeArrowheads="1"/>
            </p:cNvSpPr>
            <p:nvPr/>
          </p:nvSpPr>
          <p:spPr bwMode="auto">
            <a:xfrm>
              <a:off x="3101" y="336"/>
              <a:ext cx="1542" cy="408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ru-RU"/>
                <a:t>Ремонт расширителя</a:t>
              </a:r>
            </a:p>
            <a:p>
              <a:pPr algn="ctr"/>
              <a:r>
                <a:rPr lang="ru-RU"/>
                <a:t>и арматуры</a:t>
              </a:r>
            </a:p>
          </p:txBody>
        </p:sp>
        <p:sp>
          <p:nvSpPr>
            <p:cNvPr id="12295" name="Line 7"/>
            <p:cNvSpPr>
              <a:spLocks noChangeShapeType="1"/>
            </p:cNvSpPr>
            <p:nvPr/>
          </p:nvSpPr>
          <p:spPr bwMode="auto">
            <a:xfrm flipV="1">
              <a:off x="1927" y="73"/>
              <a:ext cx="0" cy="25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2296" name="Line 8"/>
            <p:cNvSpPr>
              <a:spLocks noChangeShapeType="1"/>
            </p:cNvSpPr>
            <p:nvPr/>
          </p:nvSpPr>
          <p:spPr bwMode="auto">
            <a:xfrm flipV="1">
              <a:off x="3878" y="73"/>
              <a:ext cx="0" cy="25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2297" name="Line 9"/>
            <p:cNvSpPr>
              <a:spLocks noChangeShapeType="1"/>
            </p:cNvSpPr>
            <p:nvPr/>
          </p:nvSpPr>
          <p:spPr bwMode="auto">
            <a:xfrm flipV="1">
              <a:off x="5602" y="73"/>
              <a:ext cx="0" cy="172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2298" name="Line 10"/>
            <p:cNvSpPr>
              <a:spLocks noChangeShapeType="1"/>
            </p:cNvSpPr>
            <p:nvPr/>
          </p:nvSpPr>
          <p:spPr bwMode="auto">
            <a:xfrm flipV="1">
              <a:off x="158" y="73"/>
              <a:ext cx="0" cy="1769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2299" name="Rectangle 11"/>
            <p:cNvSpPr>
              <a:spLocks noChangeArrowheads="1"/>
            </p:cNvSpPr>
            <p:nvPr/>
          </p:nvSpPr>
          <p:spPr bwMode="auto">
            <a:xfrm>
              <a:off x="294" y="845"/>
              <a:ext cx="1180" cy="408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ru-RU"/>
                <a:t>Восстановление</a:t>
              </a:r>
            </a:p>
            <a:p>
              <a:pPr algn="ctr"/>
              <a:r>
                <a:rPr lang="ru-RU"/>
                <a:t>магнитопровода</a:t>
              </a:r>
            </a:p>
          </p:txBody>
        </p:sp>
        <p:sp>
          <p:nvSpPr>
            <p:cNvPr id="12302" name="Freeform 14"/>
            <p:cNvSpPr>
              <a:spLocks/>
            </p:cNvSpPr>
            <p:nvPr/>
          </p:nvSpPr>
          <p:spPr bwMode="auto">
            <a:xfrm>
              <a:off x="884" y="527"/>
              <a:ext cx="318" cy="318"/>
            </a:xfrm>
            <a:custGeom>
              <a:avLst/>
              <a:gdLst/>
              <a:ahLst/>
              <a:cxnLst>
                <a:cxn ang="0">
                  <a:pos x="0" y="318"/>
                </a:cxn>
                <a:cxn ang="0">
                  <a:pos x="0" y="0"/>
                </a:cxn>
                <a:cxn ang="0">
                  <a:pos x="318" y="0"/>
                </a:cxn>
              </a:cxnLst>
              <a:rect l="0" t="0" r="r" b="b"/>
              <a:pathLst>
                <a:path w="318" h="318">
                  <a:moveTo>
                    <a:pt x="0" y="318"/>
                  </a:moveTo>
                  <a:lnTo>
                    <a:pt x="0" y="0"/>
                  </a:lnTo>
                  <a:lnTo>
                    <a:pt x="318" y="0"/>
                  </a:lnTo>
                </a:path>
              </a:pathLst>
            </a:cu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2303" name="Rectangle 15"/>
            <p:cNvSpPr>
              <a:spLocks noChangeArrowheads="1"/>
            </p:cNvSpPr>
            <p:nvPr/>
          </p:nvSpPr>
          <p:spPr bwMode="auto">
            <a:xfrm>
              <a:off x="1568" y="848"/>
              <a:ext cx="1180" cy="544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ru-RU"/>
                <a:t>Ремонт ярмовых</a:t>
              </a:r>
            </a:p>
            <a:p>
              <a:pPr algn="ctr"/>
              <a:r>
                <a:rPr lang="ru-RU"/>
                <a:t>креплений и по-</a:t>
              </a:r>
            </a:p>
            <a:p>
              <a:pPr algn="ctr"/>
              <a:r>
                <a:rPr lang="ru-RU"/>
                <a:t>садочных штанг</a:t>
              </a:r>
            </a:p>
          </p:txBody>
        </p:sp>
        <p:sp>
          <p:nvSpPr>
            <p:cNvPr id="12304" name="Line 16"/>
            <p:cNvSpPr>
              <a:spLocks noChangeShapeType="1"/>
            </p:cNvSpPr>
            <p:nvPr/>
          </p:nvSpPr>
          <p:spPr bwMode="auto">
            <a:xfrm flipV="1">
              <a:off x="2154" y="754"/>
              <a:ext cx="0" cy="91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2305" name="Rectangle 17"/>
            <p:cNvSpPr>
              <a:spLocks noChangeArrowheads="1"/>
            </p:cNvSpPr>
            <p:nvPr/>
          </p:nvSpPr>
          <p:spPr bwMode="auto">
            <a:xfrm>
              <a:off x="2925" y="851"/>
              <a:ext cx="1180" cy="408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ru-RU"/>
                <a:t>Смена изоляции</a:t>
              </a:r>
            </a:p>
            <a:p>
              <a:pPr algn="ctr"/>
              <a:r>
                <a:rPr lang="ru-RU"/>
                <a:t>сердечника</a:t>
              </a:r>
            </a:p>
          </p:txBody>
        </p:sp>
        <p:sp>
          <p:nvSpPr>
            <p:cNvPr id="12308" name="Freeform 20"/>
            <p:cNvSpPr>
              <a:spLocks/>
            </p:cNvSpPr>
            <p:nvPr/>
          </p:nvSpPr>
          <p:spPr bwMode="auto">
            <a:xfrm>
              <a:off x="2608" y="527"/>
              <a:ext cx="227" cy="1043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27" y="0"/>
                </a:cxn>
                <a:cxn ang="0">
                  <a:pos x="227" y="1315"/>
                </a:cxn>
                <a:cxn ang="0">
                  <a:pos x="227" y="1361"/>
                </a:cxn>
              </a:cxnLst>
              <a:rect l="0" t="0" r="r" b="b"/>
              <a:pathLst>
                <a:path w="227" h="1361">
                  <a:moveTo>
                    <a:pt x="0" y="0"/>
                  </a:moveTo>
                  <a:lnTo>
                    <a:pt x="227" y="0"/>
                  </a:lnTo>
                  <a:lnTo>
                    <a:pt x="227" y="1315"/>
                  </a:lnTo>
                  <a:lnTo>
                    <a:pt x="227" y="1361"/>
                  </a:lnTo>
                </a:path>
              </a:pathLst>
            </a:cu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2309" name="Freeform 21"/>
            <p:cNvSpPr>
              <a:spLocks/>
            </p:cNvSpPr>
            <p:nvPr/>
          </p:nvSpPr>
          <p:spPr bwMode="auto">
            <a:xfrm>
              <a:off x="2835" y="790"/>
              <a:ext cx="544" cy="5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44" y="0"/>
                </a:cxn>
                <a:cxn ang="0">
                  <a:pos x="544" y="91"/>
                </a:cxn>
              </a:cxnLst>
              <a:rect l="0" t="0" r="r" b="b"/>
              <a:pathLst>
                <a:path w="544" h="91">
                  <a:moveTo>
                    <a:pt x="0" y="0"/>
                  </a:moveTo>
                  <a:lnTo>
                    <a:pt x="544" y="0"/>
                  </a:lnTo>
                  <a:lnTo>
                    <a:pt x="544" y="91"/>
                  </a:lnTo>
                </a:path>
              </a:pathLst>
            </a:cu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2311" name="Rectangle 23"/>
            <p:cNvSpPr>
              <a:spLocks noChangeArrowheads="1"/>
            </p:cNvSpPr>
            <p:nvPr/>
          </p:nvSpPr>
          <p:spPr bwMode="auto">
            <a:xfrm>
              <a:off x="4195" y="845"/>
              <a:ext cx="1180" cy="408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ru-RU"/>
                <a:t>Смена обмоток</a:t>
              </a:r>
            </a:p>
            <a:p>
              <a:pPr algn="ctr"/>
              <a:r>
                <a:rPr lang="ru-RU"/>
                <a:t>ВН и НН</a:t>
              </a:r>
            </a:p>
          </p:txBody>
        </p:sp>
        <p:sp>
          <p:nvSpPr>
            <p:cNvPr id="12312" name="Freeform 24"/>
            <p:cNvSpPr>
              <a:spLocks/>
            </p:cNvSpPr>
            <p:nvPr/>
          </p:nvSpPr>
          <p:spPr bwMode="auto">
            <a:xfrm>
              <a:off x="3379" y="791"/>
              <a:ext cx="1451" cy="5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451" y="0"/>
                </a:cxn>
                <a:cxn ang="0">
                  <a:pos x="1451" y="46"/>
                </a:cxn>
              </a:cxnLst>
              <a:rect l="0" t="0" r="r" b="b"/>
              <a:pathLst>
                <a:path w="1451" h="46">
                  <a:moveTo>
                    <a:pt x="0" y="0"/>
                  </a:moveTo>
                  <a:lnTo>
                    <a:pt x="1451" y="0"/>
                  </a:lnTo>
                  <a:lnTo>
                    <a:pt x="1451" y="46"/>
                  </a:lnTo>
                </a:path>
              </a:pathLst>
            </a:cu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2314" name="Rectangle 26"/>
            <p:cNvSpPr>
              <a:spLocks noChangeArrowheads="1"/>
            </p:cNvSpPr>
            <p:nvPr/>
          </p:nvSpPr>
          <p:spPr bwMode="auto">
            <a:xfrm>
              <a:off x="295" y="1570"/>
              <a:ext cx="1180" cy="408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ru-RU"/>
                <a:t>Сборка крышки</a:t>
              </a:r>
            </a:p>
            <a:p>
              <a:pPr algn="ctr"/>
              <a:r>
                <a:rPr lang="ru-RU"/>
                <a:t>трансформатора</a:t>
              </a:r>
            </a:p>
          </p:txBody>
        </p:sp>
        <p:sp>
          <p:nvSpPr>
            <p:cNvPr id="12316" name="Line 28"/>
            <p:cNvSpPr>
              <a:spLocks noChangeShapeType="1"/>
            </p:cNvSpPr>
            <p:nvPr/>
          </p:nvSpPr>
          <p:spPr bwMode="auto">
            <a:xfrm>
              <a:off x="158" y="1842"/>
              <a:ext cx="137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2317" name="Rectangle 29"/>
            <p:cNvSpPr>
              <a:spLocks noChangeArrowheads="1"/>
            </p:cNvSpPr>
            <p:nvPr/>
          </p:nvSpPr>
          <p:spPr bwMode="auto">
            <a:xfrm>
              <a:off x="2245" y="1570"/>
              <a:ext cx="1180" cy="408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ru-RU"/>
                <a:t>Сборка </a:t>
              </a:r>
            </a:p>
            <a:p>
              <a:pPr algn="ctr"/>
              <a:r>
                <a:rPr lang="ru-RU"/>
                <a:t>сердечника</a:t>
              </a:r>
            </a:p>
          </p:txBody>
        </p:sp>
        <p:sp>
          <p:nvSpPr>
            <p:cNvPr id="12318" name="Rectangle 30"/>
            <p:cNvSpPr>
              <a:spLocks noChangeArrowheads="1"/>
            </p:cNvSpPr>
            <p:nvPr/>
          </p:nvSpPr>
          <p:spPr bwMode="auto">
            <a:xfrm>
              <a:off x="3606" y="1570"/>
              <a:ext cx="1769" cy="408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ru-RU"/>
                <a:t>Подготовка бака к сборке </a:t>
              </a:r>
            </a:p>
            <a:p>
              <a:pPr algn="ctr"/>
              <a:r>
                <a:rPr lang="ru-RU"/>
                <a:t>крепежных деталей</a:t>
              </a:r>
            </a:p>
          </p:txBody>
        </p:sp>
        <p:sp>
          <p:nvSpPr>
            <p:cNvPr id="12319" name="Line 31"/>
            <p:cNvSpPr>
              <a:spLocks noChangeShapeType="1"/>
            </p:cNvSpPr>
            <p:nvPr/>
          </p:nvSpPr>
          <p:spPr bwMode="auto">
            <a:xfrm flipH="1">
              <a:off x="5375" y="1797"/>
              <a:ext cx="227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2320" name="Rectangle 32"/>
            <p:cNvSpPr>
              <a:spLocks noChangeArrowheads="1"/>
            </p:cNvSpPr>
            <p:nvPr/>
          </p:nvSpPr>
          <p:spPr bwMode="auto">
            <a:xfrm>
              <a:off x="2245" y="2115"/>
              <a:ext cx="1180" cy="408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ru-RU"/>
                <a:t>Сборка внешней</a:t>
              </a:r>
            </a:p>
            <a:p>
              <a:pPr algn="ctr"/>
              <a:r>
                <a:rPr lang="ru-RU"/>
                <a:t>части</a:t>
              </a:r>
            </a:p>
          </p:txBody>
        </p:sp>
        <p:sp>
          <p:nvSpPr>
            <p:cNvPr id="12321" name="Line 33"/>
            <p:cNvSpPr>
              <a:spLocks noChangeShapeType="1"/>
            </p:cNvSpPr>
            <p:nvPr/>
          </p:nvSpPr>
          <p:spPr bwMode="auto">
            <a:xfrm flipV="1">
              <a:off x="2835" y="1979"/>
              <a:ext cx="0" cy="13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2322" name="Rectangle 34"/>
            <p:cNvSpPr>
              <a:spLocks noChangeArrowheads="1"/>
            </p:cNvSpPr>
            <p:nvPr/>
          </p:nvSpPr>
          <p:spPr bwMode="auto">
            <a:xfrm>
              <a:off x="2245" y="2656"/>
              <a:ext cx="1180" cy="408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ru-RU"/>
                <a:t>Сборка </a:t>
              </a:r>
            </a:p>
            <a:p>
              <a:pPr algn="ctr"/>
              <a:r>
                <a:rPr lang="ru-RU"/>
                <a:t>трансформатора</a:t>
              </a:r>
            </a:p>
          </p:txBody>
        </p:sp>
        <p:sp>
          <p:nvSpPr>
            <p:cNvPr id="12323" name="Line 35"/>
            <p:cNvSpPr>
              <a:spLocks noChangeShapeType="1"/>
            </p:cNvSpPr>
            <p:nvPr/>
          </p:nvSpPr>
          <p:spPr bwMode="auto">
            <a:xfrm flipV="1">
              <a:off x="2835" y="2523"/>
              <a:ext cx="0" cy="13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2324" name="Rectangle 36"/>
            <p:cNvSpPr>
              <a:spLocks noChangeArrowheads="1"/>
            </p:cNvSpPr>
            <p:nvPr/>
          </p:nvSpPr>
          <p:spPr bwMode="auto">
            <a:xfrm>
              <a:off x="3969" y="2650"/>
              <a:ext cx="953" cy="408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ru-RU"/>
                <a:t>Заливка</a:t>
              </a:r>
            </a:p>
            <a:p>
              <a:pPr algn="ctr"/>
              <a:r>
                <a:rPr lang="ru-RU"/>
                <a:t>маслом</a:t>
              </a:r>
            </a:p>
          </p:txBody>
        </p:sp>
        <p:sp>
          <p:nvSpPr>
            <p:cNvPr id="12325" name="Line 37"/>
            <p:cNvSpPr>
              <a:spLocks noChangeShapeType="1"/>
            </p:cNvSpPr>
            <p:nvPr/>
          </p:nvSpPr>
          <p:spPr bwMode="auto">
            <a:xfrm>
              <a:off x="3424" y="2855"/>
              <a:ext cx="545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2327" name="Freeform 39"/>
            <p:cNvSpPr>
              <a:spLocks/>
            </p:cNvSpPr>
            <p:nvPr/>
          </p:nvSpPr>
          <p:spPr bwMode="auto">
            <a:xfrm>
              <a:off x="2835" y="1979"/>
              <a:ext cx="1678" cy="607"/>
            </a:xfrm>
            <a:custGeom>
              <a:avLst/>
              <a:gdLst/>
              <a:ahLst/>
              <a:cxnLst>
                <a:cxn ang="0">
                  <a:pos x="0" y="589"/>
                </a:cxn>
                <a:cxn ang="0">
                  <a:pos x="680" y="589"/>
                </a:cxn>
                <a:cxn ang="0">
                  <a:pos x="1723" y="589"/>
                </a:cxn>
                <a:cxn ang="0">
                  <a:pos x="1723" y="0"/>
                </a:cxn>
              </a:cxnLst>
              <a:rect l="0" t="0" r="r" b="b"/>
              <a:pathLst>
                <a:path w="1723" h="589">
                  <a:moveTo>
                    <a:pt x="0" y="589"/>
                  </a:moveTo>
                  <a:lnTo>
                    <a:pt x="680" y="589"/>
                  </a:lnTo>
                  <a:lnTo>
                    <a:pt x="1723" y="589"/>
                  </a:lnTo>
                  <a:lnTo>
                    <a:pt x="1723" y="0"/>
                  </a:lnTo>
                </a:path>
              </a:pathLst>
            </a:cu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2328" name="Rectangle 40"/>
            <p:cNvSpPr>
              <a:spLocks noChangeArrowheads="1"/>
            </p:cNvSpPr>
            <p:nvPr/>
          </p:nvSpPr>
          <p:spPr bwMode="auto">
            <a:xfrm>
              <a:off x="745" y="2659"/>
              <a:ext cx="953" cy="381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ru-RU"/>
                <a:t>Установка</a:t>
              </a:r>
            </a:p>
            <a:p>
              <a:pPr algn="ctr"/>
              <a:r>
                <a:rPr lang="ru-RU"/>
                <a:t>расширителя</a:t>
              </a:r>
            </a:p>
          </p:txBody>
        </p:sp>
        <p:sp>
          <p:nvSpPr>
            <p:cNvPr id="12329" name="Line 41"/>
            <p:cNvSpPr>
              <a:spLocks noChangeShapeType="1"/>
            </p:cNvSpPr>
            <p:nvPr/>
          </p:nvSpPr>
          <p:spPr bwMode="auto">
            <a:xfrm>
              <a:off x="1701" y="2855"/>
              <a:ext cx="545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2330" name="Rectangle 42"/>
            <p:cNvSpPr>
              <a:spLocks noChangeArrowheads="1"/>
            </p:cNvSpPr>
            <p:nvPr/>
          </p:nvSpPr>
          <p:spPr bwMode="auto">
            <a:xfrm>
              <a:off x="2245" y="3359"/>
              <a:ext cx="1180" cy="408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ru-RU"/>
                <a:t>Контрольные</a:t>
              </a:r>
            </a:p>
            <a:p>
              <a:pPr algn="ctr"/>
              <a:r>
                <a:rPr lang="ru-RU"/>
                <a:t>испытания</a:t>
              </a:r>
            </a:p>
          </p:txBody>
        </p:sp>
        <p:sp>
          <p:nvSpPr>
            <p:cNvPr id="12331" name="Line 43"/>
            <p:cNvSpPr>
              <a:spLocks noChangeShapeType="1"/>
            </p:cNvSpPr>
            <p:nvPr/>
          </p:nvSpPr>
          <p:spPr bwMode="auto">
            <a:xfrm flipV="1">
              <a:off x="2835" y="3063"/>
              <a:ext cx="0" cy="30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12333" name="Rectangle 45"/>
          <p:cNvSpPr>
            <a:spLocks noChangeArrowheads="1"/>
          </p:cNvSpPr>
          <p:nvPr/>
        </p:nvSpPr>
        <p:spPr bwMode="auto">
          <a:xfrm>
            <a:off x="250825" y="6124575"/>
            <a:ext cx="88138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 eaLnBrk="0" hangingPunct="0"/>
            <a:r>
              <a:rPr lang="ru-RU"/>
              <a:t>Рисунок 2 - Схема технологического процесса ремонта силовых трансформаторов. </a:t>
            </a: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1"/>
          <p:cNvSpPr>
            <a:spLocks noChangeArrowheads="1"/>
          </p:cNvSpPr>
          <p:nvPr/>
        </p:nvSpPr>
        <p:spPr bwMode="auto">
          <a:xfrm>
            <a:off x="0" y="0"/>
            <a:ext cx="9144000" cy="6001643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187700" algn="l"/>
              </a:tabLst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3. Разборка трансформаторов.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187700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1. Перед разборкой трансформатора из него частично или полностью сливают масло.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187700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2. Затем снимают газовое реле и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расширитель, ставят заглушку на отверстие в крышке бака, демонтируют термометр и предохранительную трубку.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187700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3. С помощью грузоподъемных устройств (кран, таль) стропами за кольца поднимают крышку с активной частью трансформатора.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187700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4. Затем извлекают из бака активную часть.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187700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5. Вынув полностью активную часть из бака и приподняв ее на 20 см, отодвигают бак в сторону, а активную часть устанавливают на прочном помосте.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187700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6.До начала осмотра обмотки очищают от грязи и промывают струей трансформаторного масла, нагретого до 35 – 40 </a:t>
            </a:r>
            <a:r>
              <a:rPr kumimoji="0" lang="ru-RU" sz="2400" b="0" i="0" u="none" strike="noStrike" cap="none" normalizeH="0" baseline="3000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○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С.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1"/>
            <a:ext cx="9144000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450850" algn="just" eaLnBrk="0" fontAlgn="base" hangingPunct="0">
              <a:spcBef>
                <a:spcPct val="0"/>
              </a:spcBef>
              <a:spcAft>
                <a:spcPct val="0"/>
              </a:spcAft>
              <a:tabLst>
                <a:tab pos="3187700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Наиболее сложный и трудоемкий второй этап разборки -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демонтаж обмоток.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lvl="0" indent="450850" algn="just" eaLnBrk="0" fontAlgn="base" hangingPunct="0">
              <a:spcBef>
                <a:spcPct val="0"/>
              </a:spcBef>
              <a:spcAft>
                <a:spcPct val="0"/>
              </a:spcAft>
              <a:tabLst>
                <a:tab pos="3187700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Операции демонтажа: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lvl="0" indent="450850" algn="just" eaLnBrk="0" fontAlgn="base" hangingPunct="0">
              <a:spcBef>
                <a:spcPct val="0"/>
              </a:spcBef>
              <a:spcAft>
                <a:spcPct val="0"/>
              </a:spcAft>
              <a:tabLst>
                <a:tab pos="3187700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- удаление вертикальных шпилек;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lvl="0" indent="450850" algn="just" eaLnBrk="0" fontAlgn="base" hangingPunct="0">
              <a:spcBef>
                <a:spcPct val="0"/>
              </a:spcBef>
              <a:spcAft>
                <a:spcPct val="0"/>
              </a:spcAft>
              <a:tabLst>
                <a:tab pos="3187700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- отворачивание гаек, стяжных болтов и снятие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ярмовой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балки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магнитопровода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;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lvl="0" indent="450850" algn="just" eaLnBrk="0" fontAlgn="base" hangingPunct="0">
              <a:spcBef>
                <a:spcPct val="0"/>
              </a:spcBef>
              <a:spcAft>
                <a:spcPct val="0"/>
              </a:spcAft>
              <a:tabLst>
                <a:tab pos="3187700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-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расшихтовка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верхнего ярма;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lvl="0" indent="450850" algn="just" eaLnBrk="0" fontAlgn="base" hangingPunct="0">
              <a:spcBef>
                <a:spcPct val="0"/>
              </a:spcBef>
              <a:spcAft>
                <a:spcPct val="0"/>
              </a:spcAft>
              <a:tabLst>
                <a:tab pos="3187700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- разбор соединения обмоток, удаление отводов;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lvl="0" indent="450850" algn="just" eaLnBrk="0" fontAlgn="base" hangingPunct="0">
              <a:spcBef>
                <a:spcPct val="0"/>
              </a:spcBef>
              <a:spcAft>
                <a:spcPct val="0"/>
              </a:spcAft>
              <a:tabLst>
                <a:tab pos="3187700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- извлечение деревянных и картонных деталей, расклинивание обмоток;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lvl="0" indent="450850" algn="just" eaLnBrk="0" fontAlgn="base" hangingPunct="0">
              <a:spcBef>
                <a:spcPct val="0"/>
              </a:spcBef>
              <a:spcAft>
                <a:spcPct val="0"/>
              </a:spcAft>
              <a:tabLst>
                <a:tab pos="3187700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- снятие обмоток.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1"/>
          <p:cNvSpPr>
            <a:spLocks noChangeArrowheads="1"/>
          </p:cNvSpPr>
          <p:nvPr/>
        </p:nvSpPr>
        <p:spPr bwMode="auto">
          <a:xfrm>
            <a:off x="0" y="0"/>
            <a:ext cx="9144000" cy="5262979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572250" algn="l"/>
              </a:tabLst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4. Ремонт обмоток трансформатора.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572250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Возможны два случая: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6572250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повторное использование обмоточного провода;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6572250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изготовление новой обмотки.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572250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В первом случае ремонт обмоток сводится к замене испорченной изоляции проводов иди замене клиньев, прокладок и других изолирующих обмотку элементов.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572250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Для проводов прямоугольного профиля большого сечения обычно ограничиваются заменой поврежденной витковой изоляции.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Переизолировка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провода небольших однослойных катушек выполняется вручную.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572250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Процесс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переизолировки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состоит из операций удаления с провода старой изоляции, отжига, рихтовки и покрытия новой изоляции.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1"/>
          <p:cNvSpPr>
            <a:spLocks noChangeArrowheads="1"/>
          </p:cNvSpPr>
          <p:nvPr/>
        </p:nvSpPr>
        <p:spPr bwMode="auto">
          <a:xfrm>
            <a:off x="0" y="0"/>
            <a:ext cx="9144000" cy="6370975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Пропитка и сушка обмоток.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Вновь изготовленная обмотка подвергается стяжке (запрессовке) в специальных плитах, а затем сушке.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Сушка повышает качество обмоток и продлевает продолжительность, их работы. Она предназначена для удаления влаги, наличие которой в бумажной изоляции резко снижает электрическую прочность и срок ее службы.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Обмотки на напряжения до 35 кВ сушат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при температуре не выше 105</a:t>
            </a:r>
            <a:r>
              <a:rPr kumimoji="0" lang="ru-RU" sz="2400" b="0" i="0" u="none" strike="noStrike" cap="none" normalizeH="0" baseline="3000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○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С в течение 4-6 часов в обычных сушильных камерах, оборудованных вытяжной вентиляцией и электрическим паровым подогревом.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Сушку обмоток напряжением 35 кВ и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выше производят в вакуум - сушильных камерах, преимущество которых в том, что после прогрева обмотки создается разность давлений между внутренними и наружными слоями изоляции, а это способствует интенсивному выходу влаги на поверхность и ее быстрому испарению.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Rectangle 1"/>
          <p:cNvSpPr>
            <a:spLocks noChangeArrowheads="1"/>
          </p:cNvSpPr>
          <p:nvPr/>
        </p:nvSpPr>
        <p:spPr bwMode="auto">
          <a:xfrm>
            <a:off x="0" y="0"/>
            <a:ext cx="9144000" cy="5262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Пока обмотка после сушки еще не остыла, ее пропитывают лаком. Пропитку производят в лаке ГФ-95, подогревом до 60-80</a:t>
            </a:r>
            <a:r>
              <a:rPr kumimoji="0" lang="ru-RU" sz="2400" b="0" i="0" u="none" strike="noStrike" cap="none" normalizeH="0" baseline="3000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○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С. Обмотку выдерживают в лаке до полного выхода пузырьков воздуха, но не менее 15 мин., после этого ее выдерживают 15-20 минут на воздухе для стекания излишков лака.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Пропитка обмоток лаками придает им необходимую механическую прочность, повышает качество изоляции и увеличивает ее теплопроводность.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После пропитки обмотки осуществляют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запекание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лака при температу­ре 85-90</a:t>
            </a:r>
            <a:r>
              <a:rPr kumimoji="0" lang="ru-RU" sz="2400" b="0" i="0" u="none" strike="noStrike" cap="none" normalizeH="0" baseline="3000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○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С в течение 18 часов с продувкой горячим воздухом.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Сушка закончена, когда лак образует твердую блестящую и эластич­ную пленку.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1"/>
          <p:cNvSpPr>
            <a:spLocks noChangeArrowheads="1"/>
          </p:cNvSpPr>
          <p:nvPr/>
        </p:nvSpPr>
        <p:spPr bwMode="auto">
          <a:xfrm>
            <a:off x="0" y="0"/>
            <a:ext cx="9144000" cy="6370975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454275" algn="l"/>
              </a:tabLst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Ремонт 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магнитопровода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454275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Выделяется два вида ремонта: частичный и ремонт с полной разборкой и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перешихтовкой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активной стали.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454275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Частичный ремонт выполняется при незначительных повреждениях активной стали или отдельных деталей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магнитопровода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454275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При повреждении бумажно-бакелитовых трубок, изолирующих стяжные шпильки от активной стали, их заменяют новыми или изготовляют самостоятельно.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454275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Трубки изготовляют из кабельной бумаги, пропитывая ее бакелитовым лаком и запекая, или из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электрокартона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толщиной 0,5-1 мм.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454275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Ремонт с полной разборкой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перешихтовкой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необходим, например, при "пожаре стали".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454275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В этом случае ремонт активной стали состоит из подготовки, разборки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магнитопровода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, очистки и изоляции пластин и др.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Rectangle 1"/>
          <p:cNvSpPr>
            <a:spLocks noChangeArrowheads="1"/>
          </p:cNvSpPr>
          <p:nvPr/>
        </p:nvSpPr>
        <p:spPr bwMode="auto">
          <a:xfrm>
            <a:off x="0" y="0"/>
            <a:ext cx="9144000" cy="6001643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5. Испытания трансформатора.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Испытания трансформатора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подразделяются на контрольные и типовые. Типовые испытания производят не реже одного раза в два года. 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Контрольные испытания проводятся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после капитального ремонта. Методика и нормы контрольных и типовых испытаний установлены инструкцией завода-изготовителя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Объем контрольных испытаний: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240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Испытание электрической прочности масла.</a:t>
            </a:r>
            <a:endParaRPr kumimoji="0" lang="ru-RU" sz="24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Важнейшей характеристикой каждого масла как электроизоляционного материала является его электрическая прочность, т.е. та минимальная напряженность электрического поля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Епр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, кВ/мм, при которой происходит пробой. Электрическая прочность определяется пробивным напряжением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Uпр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, отнесенным к толщине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h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диэлектрика в месте пробоя: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ChangeArrowheads="1"/>
          </p:cNvSpPr>
          <p:nvPr/>
        </p:nvSpPr>
        <p:spPr bwMode="auto">
          <a:xfrm>
            <a:off x="0" y="0"/>
            <a:ext cx="9144000" cy="4401205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762000" algn="l"/>
                <a:tab pos="6534150" algn="l"/>
              </a:tabLst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1. Основные неисправности трансформаторов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762000" algn="l"/>
                <a:tab pos="6534150" algn="l"/>
              </a:tabLst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При включении трансформаторов чаще всего встречаются следующие основные неисправности: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762000" algn="l"/>
                <a:tab pos="6534150" algn="l"/>
              </a:tabLst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короткие замыкания на вводах как со стороны ВН, так и со стороны НН, на щите в распределительном шкафу или внутри трансформатора;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762000" algn="l"/>
                <a:tab pos="6534150" algn="l"/>
              </a:tabLst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обрывы в цепи ВН и НН внутри или вне трансформатора; 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762000" algn="l"/>
                <a:tab pos="6534150" algn="l"/>
              </a:tabLst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ослабление прессовки листов активной стали сердечника.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/>
          </p:cNvSpPr>
          <p:nvPr>
            <p:ph type="title"/>
          </p:nvPr>
        </p:nvSpPr>
        <p:spPr>
          <a:xfrm>
            <a:off x="468313" y="26035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sz="2400" smtClean="0">
                <a:latin typeface="Times New Roman" pitchFamily="18" charset="0"/>
              </a:rPr>
              <a:t>Зависимость действующего значения пробивного напряжения от содержания влаги в изоляционном масле, полученная при испытании в стандартном разряднике </a:t>
            </a:r>
            <a:br>
              <a:rPr lang="ru-RU" sz="2400" smtClean="0">
                <a:latin typeface="Times New Roman" pitchFamily="18" charset="0"/>
              </a:rPr>
            </a:br>
            <a:endParaRPr lang="ru-RU" sz="2400" smtClean="0">
              <a:latin typeface="Times New Roman" pitchFamily="18" charset="0"/>
            </a:endParaRPr>
          </a:p>
        </p:txBody>
      </p:sp>
      <p:pic>
        <p:nvPicPr>
          <p:cNvPr id="41988" name="Picture 4"/>
          <p:cNvPicPr>
            <a:picLocks noChangeAspect="1" noChangeArrowheads="1"/>
          </p:cNvPicPr>
          <p:nvPr>
            <p:ph type="body"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1403350" y="1700213"/>
            <a:ext cx="6048375" cy="4249737"/>
          </a:xfrm>
          <a:ln/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/>
          </p:cNvSpPr>
          <p:nvPr>
            <p:ph type="title"/>
          </p:nvPr>
        </p:nvSpPr>
        <p:spPr>
          <a:xfrm>
            <a:off x="500034" y="0"/>
            <a:ext cx="8115328" cy="868346"/>
          </a:xfrm>
        </p:spPr>
        <p:txBody>
          <a:bodyPr>
            <a:normAutofit fontScale="90000"/>
          </a:bodyPr>
          <a:lstStyle/>
          <a:p>
            <a:r>
              <a:rPr lang="ru-RU" sz="2800" dirty="0" smtClean="0">
                <a:latin typeface="Times New Roman" pitchFamily="18" charset="0"/>
              </a:rPr>
              <a:t>Стандартный разрядник для испытания трансформаторного масла на пробой</a:t>
            </a:r>
          </a:p>
        </p:txBody>
      </p:sp>
      <p:pic>
        <p:nvPicPr>
          <p:cNvPr id="43012" name="Picture 4"/>
          <p:cNvPicPr>
            <a:picLocks noChangeAspect="1" noChangeArrowheads="1"/>
          </p:cNvPicPr>
          <p:nvPr>
            <p:ph type="body"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2198001" y="1000109"/>
            <a:ext cx="3896402" cy="3571900"/>
          </a:xfrm>
          <a:ln/>
        </p:spPr>
      </p:pic>
      <p:sp>
        <p:nvSpPr>
          <p:cNvPr id="33793" name="Rectangle 1"/>
          <p:cNvSpPr>
            <a:spLocks noChangeArrowheads="1"/>
          </p:cNvSpPr>
          <p:nvPr/>
        </p:nvSpPr>
        <p:spPr bwMode="auto">
          <a:xfrm>
            <a:off x="0" y="4572008"/>
            <a:ext cx="9144000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Courier New" pitchFamily="49" charset="0"/>
              </a:rPr>
              <a:t>Сосуд после соответствующей подготовки заливается испытуемым  маслом, а к электродам подводится плавно повышаемое напряжение со скоростью порядка 1 – 2 кВ/сек до тех пор, пока слой масла толщиной h0 = 2,5 мм не будет пробит напряжением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Courier New" pitchFamily="49" charset="0"/>
              </a:rPr>
              <a:t>Uпр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Courier New" pitchFamily="49" charset="0"/>
              </a:rPr>
              <a:t>, кВ. Наступление пробоя определяется по наибольшему показанию киловольтметра пробивного аппарата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Courier New" pitchFamily="49" charset="0"/>
              </a:rPr>
              <a:t>.   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ChangeArrowheads="1"/>
          </p:cNvSpPr>
          <p:nvPr/>
        </p:nvSpPr>
        <p:spPr bwMode="auto">
          <a:xfrm>
            <a:off x="0" y="0"/>
            <a:ext cx="9144000" cy="3693319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 Измерение сопротивления изоляции обмоток.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Измерение сопротивления изоляции обмоток позволяет определить неисправности главной изоляции обмоток, переключателя напряжения и выводов.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Измеряют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мегаоометром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напряжением 1000 - 2500 В сопротивление между каждой обмоткой и корпусом, а также между обмотками. Показания отсчитывают через 15 и 60 секунд после приложения напряжения и опреде­ляют коэффициент абсорбции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31745" name="Object 1"/>
          <p:cNvGraphicFramePr>
            <a:graphicFrameLocks noChangeAspect="1"/>
          </p:cNvGraphicFramePr>
          <p:nvPr/>
        </p:nvGraphicFramePr>
        <p:xfrm>
          <a:off x="428596" y="4143380"/>
          <a:ext cx="1785950" cy="1092581"/>
        </p:xfrm>
        <a:graphic>
          <a:graphicData uri="http://schemas.openxmlformats.org/presentationml/2006/ole">
            <p:oleObj spid="_x0000_s31745" name="Формула" r:id="rId3" imgW="812447" imgH="495085" progId="Equation.3">
              <p:embed/>
            </p:oleObj>
          </a:graphicData>
        </a:graphic>
      </p:graphicFrame>
      <p:sp>
        <p:nvSpPr>
          <p:cNvPr id="31747" name="Rectangle 3"/>
          <p:cNvSpPr>
            <a:spLocks noChangeArrowheads="1"/>
          </p:cNvSpPr>
          <p:nvPr/>
        </p:nvSpPr>
        <p:spPr bwMode="auto">
          <a:xfrm>
            <a:off x="0" y="5000636"/>
            <a:ext cx="9144000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                  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который должен быть не ниже 1,3.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При температуре обмоток от 10 до 70</a:t>
            </a:r>
            <a:r>
              <a:rPr kumimoji="0" lang="ru-RU" sz="2400" b="0" i="0" u="none" strike="noStrike" cap="none" normalizeH="0" baseline="3000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○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С допустимое значение сопротивления должно быть не менее соответственно 450-40 Мом.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5842" name="Object 2"/>
          <p:cNvGraphicFramePr>
            <a:graphicFrameLocks noChangeAspect="1"/>
          </p:cNvGraphicFramePr>
          <p:nvPr/>
        </p:nvGraphicFramePr>
        <p:xfrm>
          <a:off x="2428860" y="4929198"/>
          <a:ext cx="1894121" cy="552452"/>
        </p:xfrm>
        <a:graphic>
          <a:graphicData uri="http://schemas.openxmlformats.org/presentationml/2006/ole">
            <p:oleObj spid="_x0000_s35842" name="Формула" r:id="rId3" imgW="914003" imgH="266584" progId="Equation.3">
              <p:embed/>
            </p:oleObj>
          </a:graphicData>
        </a:graphic>
      </p:graphicFrame>
      <p:graphicFrame>
        <p:nvGraphicFramePr>
          <p:cNvPr id="35841" name="Object 1"/>
          <p:cNvGraphicFramePr>
            <a:graphicFrameLocks noChangeAspect="1"/>
          </p:cNvGraphicFramePr>
          <p:nvPr/>
        </p:nvGraphicFramePr>
        <p:xfrm>
          <a:off x="6837573" y="5000636"/>
          <a:ext cx="2306427" cy="571504"/>
        </p:xfrm>
        <a:graphic>
          <a:graphicData uri="http://schemas.openxmlformats.org/presentationml/2006/ole">
            <p:oleObj spid="_x0000_s35841" name="Формула" r:id="rId4" imgW="1079032" imgH="266584" progId="Equation.3">
              <p:embed/>
            </p:oleObj>
          </a:graphicData>
        </a:graphic>
      </p:graphicFrame>
      <p:sp>
        <p:nvSpPr>
          <p:cNvPr id="35843" name="Line 3"/>
          <p:cNvSpPr>
            <a:spLocks noChangeShapeType="1"/>
          </p:cNvSpPr>
          <p:nvPr/>
        </p:nvSpPr>
        <p:spPr bwMode="auto">
          <a:xfrm>
            <a:off x="6550025" y="7908925"/>
            <a:ext cx="0" cy="1639888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5844" name="Rectangle 4"/>
          <p:cNvSpPr>
            <a:spLocks noChangeArrowheads="1"/>
          </p:cNvSpPr>
          <p:nvPr/>
        </p:nvSpPr>
        <p:spPr bwMode="auto">
          <a:xfrm>
            <a:off x="0" y="0"/>
            <a:ext cx="9144000" cy="4062651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3. Измерение сопротивления постоянному току.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Измерение сопротивления постоянному току позволяет определить обрывы в обмотках, на вводах переключателей и качество пайки.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Измеряют мостовым методом или методом амперметра - вольтметра.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Ток при измерении не должен быть более 20% от номинального (нагрев обмоток, и ошибки). Измерение проводят для всех ответвлений обмоток всех фаз (линейные, фазные).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5845" name="Rectangle 5"/>
          <p:cNvSpPr>
            <a:spLocks noChangeArrowheads="1"/>
          </p:cNvSpPr>
          <p:nvPr/>
        </p:nvSpPr>
        <p:spPr bwMode="auto">
          <a:xfrm>
            <a:off x="0" y="3786190"/>
            <a:ext cx="9144000" cy="1200329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При измерении между линейными выводами пересчет сопротивления на фазное напряжение при соединении обмоток звездой: 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5846" name="Rectangle 6"/>
          <p:cNvSpPr>
            <a:spLocks noChangeArrowheads="1"/>
          </p:cNvSpPr>
          <p:nvPr/>
        </p:nvSpPr>
        <p:spPr bwMode="auto">
          <a:xfrm>
            <a:off x="4500562" y="5143513"/>
            <a:ext cx="2214578" cy="307777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треугольником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 - 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5847" name="Rectangle 7"/>
          <p:cNvSpPr>
            <a:spLocks noChangeArrowheads="1"/>
          </p:cNvSpPr>
          <p:nvPr/>
        </p:nvSpPr>
        <p:spPr bwMode="auto">
          <a:xfrm>
            <a:off x="0" y="5657671"/>
            <a:ext cx="9144000" cy="1200329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Сопротивления обмоток различных фаз одного напряжения не должны отличаться друг от друга более чем на ±5%, и более чем на ±2% от расчетных значений.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6868" name="Object 4"/>
          <p:cNvGraphicFramePr>
            <a:graphicFrameLocks noChangeAspect="1"/>
          </p:cNvGraphicFramePr>
          <p:nvPr/>
        </p:nvGraphicFramePr>
        <p:xfrm>
          <a:off x="500034" y="1428736"/>
          <a:ext cx="2357454" cy="1125494"/>
        </p:xfrm>
        <a:graphic>
          <a:graphicData uri="http://schemas.openxmlformats.org/presentationml/2006/ole">
            <p:oleObj spid="_x0000_s36868" name="Формула" r:id="rId3" imgW="977900" imgH="469900" progId="Equation.3">
              <p:embed/>
            </p:oleObj>
          </a:graphicData>
        </a:graphic>
      </p:graphicFrame>
      <p:graphicFrame>
        <p:nvGraphicFramePr>
          <p:cNvPr id="36867" name="Object 3"/>
          <p:cNvGraphicFramePr>
            <a:graphicFrameLocks noChangeAspect="1"/>
          </p:cNvGraphicFramePr>
          <p:nvPr/>
        </p:nvGraphicFramePr>
        <p:xfrm>
          <a:off x="0" y="1619250"/>
          <a:ext cx="114300" cy="219075"/>
        </p:xfrm>
        <a:graphic>
          <a:graphicData uri="http://schemas.openxmlformats.org/presentationml/2006/ole">
            <p:oleObj spid="_x0000_s36867" name="Формула" r:id="rId4" imgW="114151" imgH="215619" progId="Equation.3">
              <p:embed/>
            </p:oleObj>
          </a:graphicData>
        </a:graphic>
      </p:graphicFrame>
      <p:graphicFrame>
        <p:nvGraphicFramePr>
          <p:cNvPr id="36866" name="Object 2"/>
          <p:cNvGraphicFramePr>
            <a:graphicFrameLocks noChangeAspect="1"/>
          </p:cNvGraphicFramePr>
          <p:nvPr/>
        </p:nvGraphicFramePr>
        <p:xfrm>
          <a:off x="357158" y="2714620"/>
          <a:ext cx="3932952" cy="1000132"/>
        </p:xfrm>
        <a:graphic>
          <a:graphicData uri="http://schemas.openxmlformats.org/presentationml/2006/ole">
            <p:oleObj spid="_x0000_s36866" name="Формула" r:id="rId5" imgW="1841500" imgH="469900" progId="Equation.3">
              <p:embed/>
            </p:oleObj>
          </a:graphicData>
        </a:graphic>
      </p:graphicFrame>
      <p:graphicFrame>
        <p:nvGraphicFramePr>
          <p:cNvPr id="36865" name="Object 1"/>
          <p:cNvGraphicFramePr>
            <a:graphicFrameLocks noChangeAspect="1"/>
          </p:cNvGraphicFramePr>
          <p:nvPr/>
        </p:nvGraphicFramePr>
        <p:xfrm>
          <a:off x="2285984" y="4429132"/>
          <a:ext cx="1143008" cy="642942"/>
        </p:xfrm>
        <a:graphic>
          <a:graphicData uri="http://schemas.openxmlformats.org/presentationml/2006/ole">
            <p:oleObj spid="_x0000_s36865" name="Формула" r:id="rId6" imgW="393529" imgH="241195" progId="Equation.3">
              <p:embed/>
            </p:oleObj>
          </a:graphicData>
        </a:graphic>
      </p:graphicFrame>
      <p:sp>
        <p:nvSpPr>
          <p:cNvPr id="36869" name="Rectangle 5"/>
          <p:cNvSpPr>
            <a:spLocks noChangeArrowheads="1"/>
          </p:cNvSpPr>
          <p:nvPr/>
        </p:nvSpPr>
        <p:spPr bwMode="auto">
          <a:xfrm>
            <a:off x="0" y="0"/>
            <a:ext cx="9144000" cy="1477328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4. Проверка коэффициента трансформации.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Определяется как отношение междуфазных напряжений высокой и низкой стороны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6870" name="Rectangle 6"/>
          <p:cNvSpPr>
            <a:spLocks noChangeArrowheads="1"/>
          </p:cNvSpPr>
          <p:nvPr/>
        </p:nvSpPr>
        <p:spPr bwMode="auto">
          <a:xfrm>
            <a:off x="3929057" y="1214422"/>
            <a:ext cx="5214943" cy="1477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Необходимо определить отклонение коэффициента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трансформации после ремонта. 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6871" name="Rectangle 7"/>
          <p:cNvSpPr>
            <a:spLocks noChangeArrowheads="1"/>
          </p:cNvSpPr>
          <p:nvPr/>
        </p:nvSpPr>
        <p:spPr bwMode="auto">
          <a:xfrm>
            <a:off x="0" y="1838325"/>
            <a:ext cx="9144000" cy="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6872" name="Rectangle 8"/>
          <p:cNvSpPr>
            <a:spLocks noChangeArrowheads="1"/>
          </p:cNvSpPr>
          <p:nvPr/>
        </p:nvSpPr>
        <p:spPr bwMode="auto">
          <a:xfrm>
            <a:off x="0" y="3714752"/>
            <a:ext cx="9144000" cy="830997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где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К</a:t>
            </a:r>
            <a:r>
              <a:rPr kumimoji="0" lang="ru-RU" sz="2400" b="0" i="0" u="none" strike="noStrike" cap="none" normalizeH="0" baseline="-3000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тр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и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К</a:t>
            </a:r>
            <a:r>
              <a:rPr kumimoji="0" lang="ru-RU" sz="2400" b="0" i="0" u="none" strike="noStrike" cap="none" normalizeH="0" baseline="-3000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тр.рем</a:t>
            </a:r>
            <a:r>
              <a:rPr kumimoji="0" lang="ru-RU" sz="24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- соответственно коэффициент трансформации до и после ремонта. Отклонение 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6873" name="Rectangle 9"/>
          <p:cNvSpPr>
            <a:spLocks noChangeArrowheads="1"/>
          </p:cNvSpPr>
          <p:nvPr/>
        </p:nvSpPr>
        <p:spPr bwMode="auto">
          <a:xfrm>
            <a:off x="0" y="5288340"/>
            <a:ext cx="9144000" cy="156966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должно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быть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не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более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: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±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1% -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для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трансформаторов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фазным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коэффициентом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трансформации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3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ниже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;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±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0,5% -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для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всех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других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трансформаторов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. 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ChangeArrowheads="1"/>
          </p:cNvSpPr>
          <p:nvPr/>
        </p:nvSpPr>
        <p:spPr bwMode="auto">
          <a:xfrm>
            <a:off x="0" y="0"/>
            <a:ext cx="9144000" cy="4062651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5. Проверка групп соединения обмоток.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Трехфазный трансформатор имеет шесть независимых фазных обмоток и 12 выводов с соответствующими зажимами, причем начальные выводы фаз обмотки высшего напряжения обозначают буквами A, B, С, конечные выводы - X, Y, Z, а для аналогичных выводов фаз обмотки низшего напряжения применяют такие обозначения: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a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b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c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x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y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z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В большинстве случаев обмотки трехфазных трансформаторов соединяют либо в звезду -Y, либо в треугольник - Δ . 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7891" name="Rectangle 3"/>
          <p:cNvSpPr>
            <a:spLocks noChangeArrowheads="1"/>
          </p:cNvSpPr>
          <p:nvPr/>
        </p:nvSpPr>
        <p:spPr bwMode="auto">
          <a:xfrm>
            <a:off x="0" y="4071942"/>
            <a:ext cx="9144000" cy="2308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Выбор схемы соединений зависит от условий работы трансформатора. Например, в сетях с напряжением 35 кВ и более выгодно соединять обмотки в звезду и заземлять нулевую точку, так как при этом напряжение проводов линии передачи будет в √3 раз меньше линейного, что приводит к снижению стоимости изоляции.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Rectangle 1"/>
          <p:cNvSpPr>
            <a:spLocks noChangeArrowheads="1"/>
          </p:cNvSpPr>
          <p:nvPr/>
        </p:nvSpPr>
        <p:spPr bwMode="auto">
          <a:xfrm>
            <a:off x="0" y="0"/>
            <a:ext cx="9144000" cy="6370975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6. Испытание электрической прочности изоляции.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Позволяет определить запас прочности или местные дефекты. Испытание проводят повышенным напряжением нормальной частоты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между каждой из обмоток и корпусом и между обмотками.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Напряжение повышают от нуля до 25 кВ для трансформаторов напряжением 6 кВ и до 35 кВ - для трансформаторов 10 кВ, выдерживают в течение 1 минуты и плавно снижают.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Трансформатор исправен, если нет пробоя, перекрытия изоляции, снижения испытательного напряжения, выделения газов или дыма.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Испытание витковой изоляции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- повышенным до 1,3 индуктированным напряжением по схеме опыта х.х. в течение 5 минуты при плавном его по­вышении в начале и снижении в конце опыта.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Не должно быть бросков тока, разрядов в баке.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Rectangle 1"/>
          <p:cNvSpPr>
            <a:spLocks noChangeArrowheads="1"/>
          </p:cNvSpPr>
          <p:nvPr/>
        </p:nvSpPr>
        <p:spPr bwMode="auto">
          <a:xfrm>
            <a:off x="0" y="0"/>
            <a:ext cx="9144000" cy="4524315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814388" algn="l"/>
              </a:tabLst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7.	Измерение потерь и тока х.х.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814388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Позволяет определить несоответствие числа витков обмотки расчетному значению, некачественную шихтовку, замыкание листов, старение стали, замыкание между витками.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814388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При опыте на обмотку НН подают симметричное напряжение при разомкнутой обмотке ВН и плавно поднимают от нуля до номинального.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814388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Измеряют потребляемую мощность, фазные токи.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814388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В исправном трансформаторе среднее арифметическое значение фазного тока х.х. не должно отличаться от заводских значений более чем на +30%, а потерь х.х. - на 15%.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ChangeArrowheads="1"/>
          </p:cNvSpPr>
          <p:nvPr/>
        </p:nvSpPr>
        <p:spPr bwMode="auto">
          <a:xfrm>
            <a:off x="0" y="1"/>
            <a:ext cx="9144000" cy="3323987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814388" algn="l"/>
              </a:tabLst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8.	Измерение напряжения и потерь 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к.з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814388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Измерение напряжения и потерь к.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з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 позволяет определить обрыв одного из параллельных проводов, плохой контакт в соединении обмотки с переключателем или вводом, заниженное сечение провода обмотки.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814388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Для измерения вводы сторон НН замыкают накоротко, На обмотке ВН поднимают напряжение до значения, при котором в обмотках устанавливается номинальный ток.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814388" algn="l"/>
              </a:tabLst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40961" name="Picture 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3214685"/>
            <a:ext cx="4857752" cy="2171063"/>
          </a:xfrm>
          <a:prstGeom prst="rect">
            <a:avLst/>
          </a:prstGeom>
          <a:noFill/>
        </p:spPr>
      </p:pic>
      <p:sp>
        <p:nvSpPr>
          <p:cNvPr id="40963" name="Rectangle 3"/>
          <p:cNvSpPr>
            <a:spLocks noChangeArrowheads="1"/>
          </p:cNvSpPr>
          <p:nvPr/>
        </p:nvSpPr>
        <p:spPr bwMode="auto">
          <a:xfrm>
            <a:off x="0" y="5657671"/>
            <a:ext cx="914400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Рис. 3. Схема опыта короткого замыкания трансформатора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/>
            </a:r>
            <a:b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1987" name="Object 3"/>
          <p:cNvGraphicFramePr>
            <a:graphicFrameLocks noChangeAspect="1"/>
          </p:cNvGraphicFramePr>
          <p:nvPr/>
        </p:nvGraphicFramePr>
        <p:xfrm>
          <a:off x="1071538" y="1357298"/>
          <a:ext cx="1500198" cy="732519"/>
        </p:xfrm>
        <a:graphic>
          <a:graphicData uri="http://schemas.openxmlformats.org/presentationml/2006/ole">
            <p:oleObj spid="_x0000_s41987" name="Формула" r:id="rId3" imgW="1002865" imgH="431613" progId="Equation.3">
              <p:embed/>
            </p:oleObj>
          </a:graphicData>
        </a:graphic>
      </p:graphicFrame>
      <p:graphicFrame>
        <p:nvGraphicFramePr>
          <p:cNvPr id="41986" name="Object 2"/>
          <p:cNvGraphicFramePr>
            <a:graphicFrameLocks noChangeAspect="1"/>
          </p:cNvGraphicFramePr>
          <p:nvPr/>
        </p:nvGraphicFramePr>
        <p:xfrm>
          <a:off x="4071934" y="1428736"/>
          <a:ext cx="2708679" cy="595314"/>
        </p:xfrm>
        <a:graphic>
          <a:graphicData uri="http://schemas.openxmlformats.org/presentationml/2006/ole">
            <p:oleObj spid="_x0000_s41986" name="Формула" r:id="rId4" imgW="1028700" imgH="228600" progId="Equation.3">
              <p:embed/>
            </p:oleObj>
          </a:graphicData>
        </a:graphic>
      </p:graphicFrame>
      <p:graphicFrame>
        <p:nvGraphicFramePr>
          <p:cNvPr id="41985" name="Object 1"/>
          <p:cNvGraphicFramePr>
            <a:graphicFrameLocks noChangeAspect="1"/>
          </p:cNvGraphicFramePr>
          <p:nvPr/>
        </p:nvGraphicFramePr>
        <p:xfrm>
          <a:off x="928662" y="2428868"/>
          <a:ext cx="2163076" cy="500066"/>
        </p:xfrm>
        <a:graphic>
          <a:graphicData uri="http://schemas.openxmlformats.org/presentationml/2006/ole">
            <p:oleObj spid="_x0000_s41985" name="Формула" r:id="rId5" imgW="1282700" imgH="292100" progId="Equation.3">
              <p:embed/>
            </p:oleObj>
          </a:graphicData>
        </a:graphic>
      </p:graphicFrame>
      <p:sp>
        <p:nvSpPr>
          <p:cNvPr id="41988" name="Rectangle 4"/>
          <p:cNvSpPr>
            <a:spLocks noChangeArrowheads="1"/>
          </p:cNvSpPr>
          <p:nvPr/>
        </p:nvSpPr>
        <p:spPr bwMode="auto">
          <a:xfrm>
            <a:off x="0" y="0"/>
            <a:ext cx="9144000" cy="1477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По данным измерений определяют следующие параметры трансформатора.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1. Напряжение короткого замыкания: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1989" name="Rectangle 5"/>
          <p:cNvSpPr>
            <a:spLocks noChangeArrowheads="1"/>
          </p:cNvSpPr>
          <p:nvPr/>
        </p:nvSpPr>
        <p:spPr bwMode="auto">
          <a:xfrm>
            <a:off x="2857488" y="1643050"/>
            <a:ext cx="1214446" cy="307777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или     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1991" name="Rectangle 7"/>
          <p:cNvSpPr>
            <a:spLocks noChangeArrowheads="1"/>
          </p:cNvSpPr>
          <p:nvPr/>
        </p:nvSpPr>
        <p:spPr bwMode="auto">
          <a:xfrm>
            <a:off x="0" y="3214686"/>
            <a:ext cx="9144000" cy="2677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где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U</a:t>
            </a:r>
            <a:r>
              <a:rPr kumimoji="0" lang="ru-RU" sz="2400" b="0" i="0" u="none" strike="noStrike" cap="none" normalizeH="0" baseline="-3000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к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— измеренное вольтметром напряжение при I =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Iном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 В режиме короткого замыкания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U</a:t>
            </a:r>
            <a:r>
              <a:rPr kumimoji="0" lang="ru-RU" sz="2400" b="0" i="0" u="none" strike="noStrike" cap="none" normalizeH="0" baseline="-3000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к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очень мало, поэтому потери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холостого хода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в сотни раз меньше, чем при номинальном напряжении. Таким образом, можно считать, что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Рпо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= 0 и измеряемая ваттметром мощность — это потери мощности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Рпк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, обусловленные активным сопротивлением обмоток трансформатора.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914400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450850" algn="just" eaLnBrk="0" fontAlgn="base" hangingPunct="0">
              <a:spcBef>
                <a:spcPct val="0"/>
              </a:spcBef>
              <a:spcAft>
                <a:spcPct val="0"/>
              </a:spcAft>
              <a:tabLst>
                <a:tab pos="762000" algn="l"/>
                <a:tab pos="6534150" algn="l"/>
              </a:tabLst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По статистическим данным причины дефектов и повреждений можно  распределить следующим образом: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lvl="0" indent="450850" algn="just" eaLnBrk="0" fontAlgn="base" hangingPunct="0">
              <a:spcBef>
                <a:spcPct val="0"/>
              </a:spcBef>
              <a:spcAft>
                <a:spcPct val="0"/>
              </a:spcAft>
              <a:tabLst>
                <a:tab pos="762000" algn="l"/>
                <a:tab pos="6534150" algn="l"/>
              </a:tabLst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- заводские дефекты - 50%;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lvl="0" indent="450850" algn="just" eaLnBrk="0" fontAlgn="base" hangingPunct="0">
              <a:spcBef>
                <a:spcPct val="0"/>
              </a:spcBef>
              <a:spcAft>
                <a:spcPct val="0"/>
              </a:spcAft>
              <a:tabLst>
                <a:tab pos="762000" algn="l"/>
                <a:tab pos="6534150" algn="l"/>
              </a:tabLst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- низкокачественный ремонт или монтаж - 10%;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lvl="0" indent="450850" algn="just" eaLnBrk="0" fontAlgn="base" hangingPunct="0">
              <a:spcBef>
                <a:spcPct val="0"/>
              </a:spcBef>
              <a:spcAft>
                <a:spcPct val="0"/>
              </a:spcAft>
              <a:tabLst>
                <a:tab pos="762000" algn="l"/>
                <a:tab pos="6534150" algn="l"/>
              </a:tabLst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- неправильная эксплуатация - 13%;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lvl="0" indent="450850" algn="just" eaLnBrk="0" fontAlgn="base" hangingPunct="0">
              <a:spcBef>
                <a:spcPct val="0"/>
              </a:spcBef>
              <a:spcAft>
                <a:spcPct val="0"/>
              </a:spcAft>
              <a:tabLst>
                <a:tab pos="762000" algn="l"/>
                <a:tab pos="6534150" algn="l"/>
              </a:tabLst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- грозовые повреждения - 5,5%;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lvl="0" indent="450850" algn="just" eaLnBrk="0" fontAlgn="base" hangingPunct="0">
              <a:spcBef>
                <a:spcPct val="0"/>
              </a:spcBef>
              <a:spcAft>
                <a:spcPct val="0"/>
              </a:spcAft>
              <a:tabLst>
                <a:tab pos="762000" algn="l"/>
                <a:tab pos="6534150" algn="l"/>
              </a:tabLst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- старение изоляции – 3,5%;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lvl="0" indent="450850" algn="just" eaLnBrk="0" fontAlgn="base" hangingPunct="0">
              <a:spcBef>
                <a:spcPct val="0"/>
              </a:spcBef>
              <a:spcAft>
                <a:spcPct val="0"/>
              </a:spcAft>
              <a:tabLst>
                <a:tab pos="762000" algn="l"/>
                <a:tab pos="6534150" algn="l"/>
              </a:tabLst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- прочие - 18%.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lvl="0" indent="450850" algn="just" eaLnBrk="0" fontAlgn="base" hangingPunct="0">
              <a:spcBef>
                <a:spcPct val="0"/>
              </a:spcBef>
              <a:spcAft>
                <a:spcPct val="0"/>
              </a:spcAft>
              <a:tabLst>
                <a:tab pos="762000" algn="l"/>
                <a:tab pos="6534150" algn="l"/>
              </a:tabLst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Примерное соотношение повреждения отдельных частей трансформаторов: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lvl="0" indent="450850" algn="just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  <a:tabLst>
                <a:tab pos="762000" algn="l"/>
                <a:tab pos="6534150" algn="l"/>
              </a:tabLst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обмотки и токопроводящие части - 53%;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lvl="0" indent="450850" algn="just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  <a:tabLst>
                <a:tab pos="762000" algn="l"/>
                <a:tab pos="6534150" algn="l"/>
              </a:tabLst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вводы - 18%;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lvl="0" indent="450850" algn="just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  <a:tabLst>
                <a:tab pos="762000" algn="l"/>
                <a:tab pos="6534150" algn="l"/>
              </a:tabLst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переключатели - 12%;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lvl="0" indent="450850" algn="just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  <a:tabLst>
                <a:tab pos="762000" algn="l"/>
                <a:tab pos="6534150" algn="l"/>
              </a:tabLst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все остальные части, взятые вместе - 17%.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3013" name="Object 5"/>
          <p:cNvGraphicFramePr>
            <a:graphicFrameLocks noChangeAspect="1"/>
          </p:cNvGraphicFramePr>
          <p:nvPr/>
        </p:nvGraphicFramePr>
        <p:xfrm>
          <a:off x="0" y="1071545"/>
          <a:ext cx="2143108" cy="447029"/>
        </p:xfrm>
        <a:graphic>
          <a:graphicData uri="http://schemas.openxmlformats.org/presentationml/2006/ole">
            <p:oleObj spid="_x0000_s43013" name="Формула" r:id="rId3" imgW="1079500" imgH="228600" progId="Equation.3">
              <p:embed/>
            </p:oleObj>
          </a:graphicData>
        </a:graphic>
      </p:graphicFrame>
      <p:graphicFrame>
        <p:nvGraphicFramePr>
          <p:cNvPr id="43012" name="Object 4"/>
          <p:cNvGraphicFramePr>
            <a:graphicFrameLocks noChangeAspect="1"/>
          </p:cNvGraphicFramePr>
          <p:nvPr/>
        </p:nvGraphicFramePr>
        <p:xfrm>
          <a:off x="0" y="2357430"/>
          <a:ext cx="1928794" cy="1083950"/>
        </p:xfrm>
        <a:graphic>
          <a:graphicData uri="http://schemas.openxmlformats.org/presentationml/2006/ole">
            <p:oleObj spid="_x0000_s43012" name="Формула" r:id="rId4" imgW="761669" imgH="431613" progId="Equation.3">
              <p:embed/>
            </p:oleObj>
          </a:graphicData>
        </a:graphic>
      </p:graphicFrame>
      <p:graphicFrame>
        <p:nvGraphicFramePr>
          <p:cNvPr id="43011" name="Object 3"/>
          <p:cNvGraphicFramePr>
            <a:graphicFrameLocks noChangeAspect="1"/>
          </p:cNvGraphicFramePr>
          <p:nvPr/>
        </p:nvGraphicFramePr>
        <p:xfrm>
          <a:off x="-1" y="3857628"/>
          <a:ext cx="2472087" cy="571504"/>
        </p:xfrm>
        <a:graphic>
          <a:graphicData uri="http://schemas.openxmlformats.org/presentationml/2006/ole">
            <p:oleObj spid="_x0000_s43011" name="Формула" r:id="rId5" imgW="1282700" imgH="292100" progId="Equation.3">
              <p:embed/>
            </p:oleObj>
          </a:graphicData>
        </a:graphic>
      </p:graphicFrame>
      <p:graphicFrame>
        <p:nvGraphicFramePr>
          <p:cNvPr id="43010" name="Object 2"/>
          <p:cNvGraphicFramePr>
            <a:graphicFrameLocks noChangeAspect="1"/>
          </p:cNvGraphicFramePr>
          <p:nvPr/>
        </p:nvGraphicFramePr>
        <p:xfrm>
          <a:off x="4429124" y="5214950"/>
          <a:ext cx="2643174" cy="447104"/>
        </p:xfrm>
        <a:graphic>
          <a:graphicData uri="http://schemas.openxmlformats.org/presentationml/2006/ole">
            <p:oleObj spid="_x0000_s43010" name="Формула" r:id="rId6" imgW="1333500" imgH="228600" progId="Equation.3">
              <p:embed/>
            </p:oleObj>
          </a:graphicData>
        </a:graphic>
      </p:graphicFrame>
      <p:graphicFrame>
        <p:nvGraphicFramePr>
          <p:cNvPr id="43009" name="Object 1"/>
          <p:cNvGraphicFramePr>
            <a:graphicFrameLocks noChangeAspect="1"/>
          </p:cNvGraphicFramePr>
          <p:nvPr/>
        </p:nvGraphicFramePr>
        <p:xfrm>
          <a:off x="357158" y="5143511"/>
          <a:ext cx="2428892" cy="402021"/>
        </p:xfrm>
        <a:graphic>
          <a:graphicData uri="http://schemas.openxmlformats.org/presentationml/2006/ole">
            <p:oleObj spid="_x0000_s43009" name="Формула" r:id="rId7" imgW="1333500" imgH="241300" progId="Equation.3">
              <p:embed/>
            </p:oleObj>
          </a:graphicData>
        </a:graphic>
      </p:graphicFrame>
      <p:sp>
        <p:nvSpPr>
          <p:cNvPr id="43014" name="Rectangle 6"/>
          <p:cNvSpPr>
            <a:spLocks noChangeArrowheads="1"/>
          </p:cNvSpPr>
          <p:nvPr/>
        </p:nvSpPr>
        <p:spPr bwMode="auto">
          <a:xfrm>
            <a:off x="0" y="0"/>
            <a:ext cx="8929686" cy="11079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Потери мощности при коротком замыкании можно выразить формулой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:</a:t>
            </a:r>
            <a:endParaRPr kumimoji="0" 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3015" name="Rectangle 7"/>
          <p:cNvSpPr>
            <a:spLocks noChangeArrowheads="1"/>
          </p:cNvSpPr>
          <p:nvPr/>
        </p:nvSpPr>
        <p:spPr bwMode="auto">
          <a:xfrm>
            <a:off x="0" y="1643050"/>
            <a:ext cx="9144000" cy="738664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поэтому активное сопротивление обмоток трансформатора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3016" name="Rectangle 8"/>
          <p:cNvSpPr>
            <a:spLocks noChangeArrowheads="1"/>
          </p:cNvSpPr>
          <p:nvPr/>
        </p:nvSpPr>
        <p:spPr bwMode="auto">
          <a:xfrm>
            <a:off x="2214546" y="2285993"/>
            <a:ext cx="6929454" cy="1477328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находят из показаний ваттметра и амперметра. Зная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Zк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и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R</a:t>
            </a:r>
            <a:r>
              <a:rPr kumimoji="0" lang="ru-RU" sz="2400" b="0" i="0" u="none" strike="noStrike" cap="none" normalizeH="0" baseline="-3000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к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, можно вычислить индуктивное сопротивление обмоток: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3017" name="Rectangle 9"/>
          <p:cNvSpPr>
            <a:spLocks noChangeArrowheads="1"/>
          </p:cNvSpPr>
          <p:nvPr/>
        </p:nvSpPr>
        <p:spPr bwMode="auto">
          <a:xfrm>
            <a:off x="2571736" y="3357562"/>
            <a:ext cx="6572264" cy="1846659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Зная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Zк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Rк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и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Хк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трансформатора, можно определить активную и индуктивную составляющие напряжения короткого замыкания: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3018" name="Rectangle 10"/>
          <p:cNvSpPr>
            <a:spLocks noChangeArrowheads="1"/>
          </p:cNvSpPr>
          <p:nvPr/>
        </p:nvSpPr>
        <p:spPr bwMode="auto">
          <a:xfrm>
            <a:off x="0" y="2162175"/>
            <a:ext cx="9144000" cy="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3019" name="Rectangle 11"/>
          <p:cNvSpPr>
            <a:spLocks noChangeArrowheads="1"/>
          </p:cNvSpPr>
          <p:nvPr/>
        </p:nvSpPr>
        <p:spPr bwMode="auto">
          <a:xfrm>
            <a:off x="0" y="6143644"/>
            <a:ext cx="9144000" cy="830997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Значения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потерь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напряжения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.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.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не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должны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отличаться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от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заводских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более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чем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 10%.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Rectangle 1"/>
          <p:cNvSpPr>
            <a:spLocks noChangeArrowheads="1"/>
          </p:cNvSpPr>
          <p:nvPr/>
        </p:nvSpPr>
        <p:spPr bwMode="auto">
          <a:xfrm>
            <a:off x="1" y="0"/>
            <a:ext cx="9144000" cy="1200329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9.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Испытание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бака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уплотнения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плотность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Производят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Courier New" pitchFamily="49" charset="0"/>
              </a:rPr>
              <a:t>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с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Courier New" pitchFamily="49" charset="0"/>
              </a:rPr>
              <a:t>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помощью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Courier New" pitchFamily="49" charset="0"/>
              </a:rPr>
              <a:t>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контрольной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Courier New" pitchFamily="49" charset="0"/>
              </a:rPr>
              <a:t>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трубки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Courier New" pitchFamily="49" charset="0"/>
              </a:rPr>
              <a:t>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высотой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Courier New" pitchFamily="49" charset="0"/>
              </a:rPr>
              <a:t> 1,5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м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Courier New" pitchFamily="49" charset="0"/>
              </a:rPr>
              <a:t>,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заполненной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Courier New" pitchFamily="49" charset="0"/>
              </a:rPr>
              <a:t>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маслом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Courier New" pitchFamily="49" charset="0"/>
              </a:rPr>
              <a:t>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в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Courier New" pitchFamily="49" charset="0"/>
              </a:rPr>
              <a:t>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течение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Courier New" pitchFamily="49" charset="0"/>
              </a:rPr>
              <a:t>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часа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0" y="0"/>
            <a:ext cx="9144000" cy="6001643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534150" algn="l"/>
              </a:tabLst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Основные неисправности трансформаторов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534150" algn="l"/>
              </a:tabLst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1. Повреждение обмоток ВН и НН. Причина - снижения электрической прочности изоляции на каком-либо участке обмотки.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534150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Наиболее уязвимой и часто повреждающейся частью трансформатора являются его обмотки ВН, и реже НН.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534150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В результате снижения электрической прочности изоляции на каком-либо участке обмотки происходит электрический пробой изоляции между витками и их замыкание на этом участке, что приводит к выходу трансформаторов из строя.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534150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Прочность электрической изоляции снижается при увеличении в твердой и мягкой изоляции содержания влаги, недостаточным удалением из нее растворителей, воздуха и газовых включений. В результате происходящих при этом химических реакций срок службы изоляционных покрытий резко сокращается.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0" y="0"/>
            <a:ext cx="9144000" cy="6986528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2. Переход напряжения с обмотки ВН на обмотку НН. </a:t>
            </a:r>
            <a:r>
              <a:rPr kumimoji="0" lang="ru-RU" sz="280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Причина - присутствие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в масле различных механических примесей (волокон и др.) снижает его пробивное напряжение.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Пробой масла производят в стандартном разряднике между погруженными в масло металлическими дисковыми электродами диаметром 25 мм с закругленными краями при расстоянии между ними 2,5 мм. Пробивное напряжение технически чистых масел в стандартном разряднике составляет 50 - 60 кВ при 50 Гц и примерно 120 кВ при воздействии импульсного напряжения. Примесь воды в масле снижает значение пробивного напряжения. 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Поэтому нередки случаи перехода напряжения с обмотки ВН на обмотку НН из-за ухудшения состояния изоляции между ними.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1"/>
          <p:cNvSpPr>
            <a:spLocks noChangeArrowheads="1"/>
          </p:cNvSpPr>
          <p:nvPr/>
        </p:nvSpPr>
        <p:spPr bwMode="auto">
          <a:xfrm>
            <a:off x="0" y="0"/>
            <a:ext cx="9144000" cy="6124754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3. Повреждение выводов, переключателей, крышек и других деталей. Причина -  транспортировка трансформаторов по плохим дорогам.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Такие повреждения сопровождаются срабатыванием защиты трансформатора, а также могут быть определены по результатам электрических испытаний обмоток.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4. Повреждения внешних деталей трансформатора (расширителя, бака, арматуры, наружной части вводов, пробивного предохранителя)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можно выявить тщательным осмотром, например, по вытеканию масла, а внутренних деталей - различными испытаниями.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1"/>
          <p:cNvSpPr>
            <a:spLocks noChangeArrowheads="1"/>
          </p:cNvSpPr>
          <p:nvPr/>
        </p:nvSpPr>
        <p:spPr bwMode="auto">
          <a:xfrm>
            <a:off x="0" y="0"/>
            <a:ext cx="9144000" cy="6001643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163888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5. Наиболее серьезное повреждение трансформатора -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"пожар железа", который возникает из-за замыкания листов сердечника между собой или со стяжными шпильками.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Признаки повреждения: ухудшение характеристик масла, снижение температуры вспышки, повышение потерь и тока холостого хода.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163888" algn="l"/>
              </a:tabLst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6. Обрыв заземления активной  части трансформатора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характеризуется появлением потрескивания внутри трансформатора при повышенном напряжении,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163888" algn="l"/>
              </a:tabLst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7.  Увеличение воздушных зазоров между пластинами сердечника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характеризуется возросшим током холостого хода при нормальных потерях холостого хода.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163888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Неисправности электрических цепей трансформатора (обрыв, замыкание между цепями или цепями и корпусом и витковое замыкание) легко определить при помощи мегомметра и метода падения напряжения.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1"/>
          <p:cNvSpPr>
            <a:spLocks noChangeArrowheads="1"/>
          </p:cNvSpPr>
          <p:nvPr/>
        </p:nvSpPr>
        <p:spPr bwMode="auto">
          <a:xfrm>
            <a:off x="0" y="0"/>
            <a:ext cx="9144000" cy="68634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2. Текущий и  капитальный ремонт трансформаторов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В целях своевременного обнаружения и устранения развивающихся дефектов и предупреждения аварийных отключений для трансформаторов периодически проводятся текущие и капитальные ремонты. 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Текущий ремонт трансформатора производится в следующем объеме: 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наружный осмотр и устранение обнаруженных дефектов, поддающихся устранению на месте;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чистка изоляторов и бака; 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спуск грязи из расширителя, доливка в случае необходимости масла, проверка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маслоуказателя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; 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проверка опускного крана и уплотнений; 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осмотр и чистка охлаждающих устройств;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проверка газовой защиты; 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проверка целости мембраны выхлопной трубы; 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проведение измерений и испытаний.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1"/>
          <p:cNvSpPr>
            <a:spLocks noChangeArrowheads="1"/>
          </p:cNvSpPr>
          <p:nvPr/>
        </p:nvSpPr>
        <p:spPr bwMode="auto">
          <a:xfrm>
            <a:off x="0" y="0"/>
            <a:ext cx="9144000" cy="7109639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42938" algn="l"/>
                <a:tab pos="679450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Объем капитального ремонта трансформатора в каждом конкретном случае специфичен и определяется видами и степенью повреждений. Часто такой ремонт является восстановительным, включает в себя замену (перемотку) обмоток трансформатора и ряд других подобных операций и таким образом приближается по объему, работ к изготовлению трансформатора.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42938" algn="l"/>
                <a:tab pos="679450" algn="l"/>
              </a:tabLst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Трансформатор аварийно выводится из работы в ремонт при следующих условиях: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642938" algn="l"/>
                <a:tab pos="679450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сильном внутреннем потрескивании характерном для электрического разряда или неравномерном шуме;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642938" algn="l"/>
                <a:tab pos="679450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ненормальном и постоянно нарастающем нагреве при нормальной нагрузке и охлаждении;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642938" algn="l"/>
                <a:tab pos="679450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выбросе масла из расширителя или разрушении диафрагмы выхлопной трубы;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642938" algn="l"/>
                <a:tab pos="679450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течи масла и понижении уровня его ниже допустимого предела;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642938" algn="l"/>
                <a:tab pos="679450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при получении неудовлетворительного результата химического анализа масла.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90</TotalTime>
  <Words>2460</Words>
  <Application>Microsoft Office PowerPoint</Application>
  <PresentationFormat>Экран (4:3)</PresentationFormat>
  <Paragraphs>214</Paragraphs>
  <Slides>31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31</vt:i4>
      </vt:variant>
    </vt:vector>
  </HeadingPairs>
  <TitlesOfParts>
    <vt:vector size="33" baseType="lpstr">
      <vt:lpstr>Тема Office</vt:lpstr>
      <vt:lpstr>Microsoft Equation 3.0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Зависимость действующего значения пробивного напряжения от содержания влаги в изоляционном масле, полученная при испытании в стандартном разряднике  </vt:lpstr>
      <vt:lpstr>Стандартный разрядник для испытания трансформаторного масла на пробой</vt:lpstr>
      <vt:lpstr>Слайд 22</vt:lpstr>
      <vt:lpstr>Слайд 23</vt:lpstr>
      <vt:lpstr>Слайд 24</vt:lpstr>
      <vt:lpstr>Слайд 25</vt:lpstr>
      <vt:lpstr>Слайд 26</vt:lpstr>
      <vt:lpstr>Слайд 27</vt:lpstr>
      <vt:lpstr>Слайд 28</vt:lpstr>
      <vt:lpstr>Слайд 29</vt:lpstr>
      <vt:lpstr>Слайд 30</vt:lpstr>
      <vt:lpstr>Слайд 31</vt:lpstr>
    </vt:vector>
  </TitlesOfParts>
  <Company>SPecialiST RePack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AsusPc</dc:creator>
  <cp:lastModifiedBy>AsusPc</cp:lastModifiedBy>
  <cp:revision>4</cp:revision>
  <dcterms:created xsi:type="dcterms:W3CDTF">2022-04-27T05:36:40Z</dcterms:created>
  <dcterms:modified xsi:type="dcterms:W3CDTF">2022-04-27T07:07:10Z</dcterms:modified>
</cp:coreProperties>
</file>